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4" r:id="rId2"/>
    <p:sldId id="307" r:id="rId3"/>
    <p:sldId id="306" r:id="rId4"/>
    <p:sldId id="269" r:id="rId5"/>
    <p:sldId id="300" r:id="rId6"/>
    <p:sldId id="310" r:id="rId7"/>
    <p:sldId id="283" r:id="rId8"/>
    <p:sldId id="277" r:id="rId9"/>
    <p:sldId id="284" r:id="rId10"/>
    <p:sldId id="286" r:id="rId11"/>
    <p:sldId id="288" r:id="rId12"/>
    <p:sldId id="291" r:id="rId13"/>
    <p:sldId id="289" r:id="rId14"/>
    <p:sldId id="303" r:id="rId15"/>
    <p:sldId id="309" r:id="rId16"/>
    <p:sldId id="305" r:id="rId17"/>
    <p:sldId id="295" r:id="rId18"/>
    <p:sldId id="272" r:id="rId19"/>
    <p:sldId id="296" r:id="rId20"/>
    <p:sldId id="298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182" autoAdjust="0"/>
  </p:normalViewPr>
  <p:slideViewPr>
    <p:cSldViewPr snapToGrid="0">
      <p:cViewPr>
        <p:scale>
          <a:sx n="75" d="100"/>
          <a:sy n="75" d="100"/>
        </p:scale>
        <p:origin x="4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a\Desktop\&#26032;&#24314;%20Microsoft%20Exce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dk1">
                      <a:tint val="885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885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885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dk1">
                    <a:tint val="88500"/>
                  </a:schemeClr>
                </a:solidFill>
                <a:round/>
              </a:ln>
              <a:effectLst/>
            </c:spPr>
          </c:marker>
          <c:xVal>
            <c:numRef>
              <c:f>Sheet1!$B$2:$B$43</c:f>
              <c:numCache>
                <c:formatCode>General</c:formatCode>
                <c:ptCount val="42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1</c:v>
                </c:pt>
                <c:pt idx="4">
                  <c:v>2</c:v>
                </c:pt>
                <c:pt idx="5">
                  <c:v>4</c:v>
                </c:pt>
                <c:pt idx="6">
                  <c:v>0.5</c:v>
                </c:pt>
                <c:pt idx="7">
                  <c:v>1.5</c:v>
                </c:pt>
                <c:pt idx="8">
                  <c:v>2</c:v>
                </c:pt>
                <c:pt idx="9">
                  <c:v>0.5</c:v>
                </c:pt>
                <c:pt idx="10">
                  <c:v>1</c:v>
                </c:pt>
                <c:pt idx="11">
                  <c:v>2</c:v>
                </c:pt>
                <c:pt idx="12">
                  <c:v>0.2</c:v>
                </c:pt>
                <c:pt idx="13">
                  <c:v>1.0469999999999999</c:v>
                </c:pt>
                <c:pt idx="14">
                  <c:v>0.68799999999999994</c:v>
                </c:pt>
                <c:pt idx="15">
                  <c:v>1.6850000000000001</c:v>
                </c:pt>
                <c:pt idx="16">
                  <c:v>0.2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0.8</c:v>
                </c:pt>
                <c:pt idx="21">
                  <c:v>0.5</c:v>
                </c:pt>
                <c:pt idx="22">
                  <c:v>0.5</c:v>
                </c:pt>
                <c:pt idx="23">
                  <c:v>0.8</c:v>
                </c:pt>
                <c:pt idx="24">
                  <c:v>1.2</c:v>
                </c:pt>
                <c:pt idx="25">
                  <c:v>0.5</c:v>
                </c:pt>
                <c:pt idx="26">
                  <c:v>1.2</c:v>
                </c:pt>
                <c:pt idx="27">
                  <c:v>0.6</c:v>
                </c:pt>
                <c:pt idx="28">
                  <c:v>1.8</c:v>
                </c:pt>
                <c:pt idx="29">
                  <c:v>0.7</c:v>
                </c:pt>
                <c:pt idx="30">
                  <c:v>1.5</c:v>
                </c:pt>
                <c:pt idx="31">
                  <c:v>0.8</c:v>
                </c:pt>
                <c:pt idx="32">
                  <c:v>1.2</c:v>
                </c:pt>
                <c:pt idx="33">
                  <c:v>1.8</c:v>
                </c:pt>
                <c:pt idx="34">
                  <c:v>1.2</c:v>
                </c:pt>
                <c:pt idx="35">
                  <c:v>1.8</c:v>
                </c:pt>
                <c:pt idx="36">
                  <c:v>1.5</c:v>
                </c:pt>
                <c:pt idx="37">
                  <c:v>1</c:v>
                </c:pt>
                <c:pt idx="38">
                  <c:v>0.8</c:v>
                </c:pt>
                <c:pt idx="39">
                  <c:v>1.6</c:v>
                </c:pt>
                <c:pt idx="40">
                  <c:v>1</c:v>
                </c:pt>
                <c:pt idx="41">
                  <c:v>1</c:v>
                </c:pt>
              </c:numCache>
            </c:numRef>
          </c:xVal>
          <c:yVal>
            <c:numRef>
              <c:f>Sheet1!$C$2:$C$43</c:f>
              <c:numCache>
                <c:formatCode>General</c:formatCode>
                <c:ptCount val="42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120</c:v>
                </c:pt>
                <c:pt idx="4">
                  <c:v>120</c:v>
                </c:pt>
                <c:pt idx="5">
                  <c:v>120</c:v>
                </c:pt>
                <c:pt idx="6">
                  <c:v>40</c:v>
                </c:pt>
                <c:pt idx="7">
                  <c:v>80</c:v>
                </c:pt>
                <c:pt idx="8">
                  <c:v>40</c:v>
                </c:pt>
                <c:pt idx="9">
                  <c:v>80</c:v>
                </c:pt>
                <c:pt idx="10">
                  <c:v>80</c:v>
                </c:pt>
                <c:pt idx="11">
                  <c:v>80</c:v>
                </c:pt>
                <c:pt idx="12">
                  <c:v>17.3</c:v>
                </c:pt>
                <c:pt idx="13">
                  <c:v>51</c:v>
                </c:pt>
                <c:pt idx="14">
                  <c:v>63</c:v>
                </c:pt>
                <c:pt idx="15">
                  <c:v>89</c:v>
                </c:pt>
                <c:pt idx="16">
                  <c:v>40.4</c:v>
                </c:pt>
                <c:pt idx="17">
                  <c:v>42.1</c:v>
                </c:pt>
                <c:pt idx="18">
                  <c:v>47.6</c:v>
                </c:pt>
                <c:pt idx="19">
                  <c:v>42.5</c:v>
                </c:pt>
                <c:pt idx="20">
                  <c:v>42.6</c:v>
                </c:pt>
                <c:pt idx="21">
                  <c:v>63</c:v>
                </c:pt>
                <c:pt idx="22">
                  <c:v>85</c:v>
                </c:pt>
                <c:pt idx="23">
                  <c:v>65.400000000000006</c:v>
                </c:pt>
                <c:pt idx="24">
                  <c:v>66.900000000000006</c:v>
                </c:pt>
                <c:pt idx="25">
                  <c:v>70.8</c:v>
                </c:pt>
                <c:pt idx="26">
                  <c:v>45</c:v>
                </c:pt>
                <c:pt idx="27">
                  <c:v>50</c:v>
                </c:pt>
                <c:pt idx="28">
                  <c:v>50</c:v>
                </c:pt>
                <c:pt idx="29">
                  <c:v>55</c:v>
                </c:pt>
                <c:pt idx="30">
                  <c:v>55</c:v>
                </c:pt>
                <c:pt idx="31">
                  <c:v>60</c:v>
                </c:pt>
                <c:pt idx="32">
                  <c:v>60</c:v>
                </c:pt>
                <c:pt idx="33">
                  <c:v>60</c:v>
                </c:pt>
                <c:pt idx="34">
                  <c:v>65</c:v>
                </c:pt>
                <c:pt idx="35">
                  <c:v>65</c:v>
                </c:pt>
                <c:pt idx="36">
                  <c:v>70</c:v>
                </c:pt>
                <c:pt idx="37">
                  <c:v>70</c:v>
                </c:pt>
                <c:pt idx="38">
                  <c:v>75</c:v>
                </c:pt>
                <c:pt idx="39">
                  <c:v>75</c:v>
                </c:pt>
                <c:pt idx="40">
                  <c:v>40</c:v>
                </c:pt>
                <c:pt idx="41">
                  <c:v>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0C9-4F7A-8482-01B84E414F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1473304"/>
        <c:axId val="451471008"/>
      </c:scatterChart>
      <c:valAx>
        <c:axId val="451473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51471008"/>
        <c:crosses val="autoZero"/>
        <c:crossBetween val="midCat"/>
      </c:valAx>
      <c:valAx>
        <c:axId val="45147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51473304"/>
        <c:crosses val="autoZero"/>
        <c:crossBetween val="midCat"/>
      </c:valAx>
      <c:spPr>
        <a:noFill/>
        <a:ln w="15875">
          <a:solidFill>
            <a:schemeClr val="accent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490D2-BC38-48CA-8A97-CA9F0CCC98AC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C55F-5C3E-41AF-9CB7-D839503B7F3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182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5C55F-5C3E-41AF-9CB7-D839503B7F34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3455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5C55F-5C3E-41AF-9CB7-D839503B7F34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4987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5C55F-5C3E-41AF-9CB7-D839503B7F34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4105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5C55F-5C3E-41AF-9CB7-D839503B7F34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51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5C55F-5C3E-41AF-9CB7-D839503B7F34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6172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9766C-94DE-4D98-9D53-C4996EBE15A7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294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9766C-94DE-4D98-9D53-C4996EBE15A7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336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9766C-94DE-4D98-9D53-C4996EBE15A7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7160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9766C-94DE-4D98-9D53-C4996EBE15A7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4718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9766C-94DE-4D98-9D53-C4996EBE15A7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246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9766C-94DE-4D98-9D53-C4996EBE15A7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95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9766C-94DE-4D98-9D53-C4996EBE15A7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84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832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187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17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7673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384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2524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47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295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645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118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519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F1F98-BCDD-48D5-B997-9763F471091A}" type="datetimeFigureOut">
              <a:rPr lang="en-SG" smtClean="0"/>
              <a:t>18/7/2022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E9FC5-33DF-49BF-8050-38FC87DBA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605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oleObject" Target="../embeddings/oleObject1.bin"/><Relationship Id="rId7" Type="http://schemas.openxmlformats.org/officeDocument/2006/relationships/image" Target="../media/image76.png"/><Relationship Id="rId12" Type="http://schemas.openxmlformats.org/officeDocument/2006/relationships/image" Target="../media/image69.png"/><Relationship Id="rId17" Type="http://schemas.openxmlformats.org/officeDocument/2006/relationships/image" Target="../media/image72.png"/><Relationship Id="rId2" Type="http://schemas.openxmlformats.org/officeDocument/2006/relationships/image" Target="../media/image15.png"/><Relationship Id="rId16" Type="http://schemas.openxmlformats.org/officeDocument/2006/relationships/image" Target="../media/image7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68.png"/><Relationship Id="rId5" Type="http://schemas.openxmlformats.org/officeDocument/2006/relationships/image" Target="../media/image74.png"/><Relationship Id="rId15" Type="http://schemas.openxmlformats.org/officeDocument/2006/relationships/oleObject" Target="../embeddings/oleObject2.bin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70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1.png"/><Relationship Id="rId12" Type="http://schemas.openxmlformats.org/officeDocument/2006/relationships/image" Target="../media/image89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image" Target="../media/image83.png"/><Relationship Id="rId1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0.png"/><Relationship Id="rId5" Type="http://schemas.openxmlformats.org/officeDocument/2006/relationships/image" Target="../media/image53.png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99.wmf"/><Relationship Id="rId18" Type="http://schemas.openxmlformats.org/officeDocument/2006/relationships/image" Target="../media/image110.png"/><Relationship Id="rId3" Type="http://schemas.openxmlformats.org/officeDocument/2006/relationships/image" Target="../media/image97.png"/><Relationship Id="rId7" Type="http://schemas.openxmlformats.org/officeDocument/2006/relationships/image" Target="../media/image106.pn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98.wmf"/><Relationship Id="rId5" Type="http://schemas.openxmlformats.org/officeDocument/2006/relationships/image" Target="../media/image104.png"/><Relationship Id="rId15" Type="http://schemas.openxmlformats.org/officeDocument/2006/relationships/image" Target="../media/image100.wmf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11.png"/><Relationship Id="rId9" Type="http://schemas.openxmlformats.org/officeDocument/2006/relationships/image" Target="../media/image1080.png"/><Relationship Id="rId1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13.png"/><Relationship Id="rId26" Type="http://schemas.openxmlformats.org/officeDocument/2006/relationships/image" Target="../media/image139.png"/><Relationship Id="rId3" Type="http://schemas.openxmlformats.org/officeDocument/2006/relationships/image" Target="../media/image102.png"/><Relationship Id="rId21" Type="http://schemas.openxmlformats.org/officeDocument/2006/relationships/image" Target="../media/image1360.png"/><Relationship Id="rId7" Type="http://schemas.openxmlformats.org/officeDocument/2006/relationships/image" Target="../media/image124.png"/><Relationship Id="rId12" Type="http://schemas.openxmlformats.org/officeDocument/2006/relationships/image" Target="../media/image112.png"/><Relationship Id="rId25" Type="http://schemas.openxmlformats.org/officeDocument/2006/relationships/image" Target="../media/image138.png"/><Relationship Id="rId2" Type="http://schemas.openxmlformats.org/officeDocument/2006/relationships/notesSlide" Target="../notesSlides/notesSlide8.xml"/><Relationship Id="rId20" Type="http://schemas.openxmlformats.org/officeDocument/2006/relationships/image" Target="../media/image1350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03.png"/><Relationship Id="rId24" Type="http://schemas.openxmlformats.org/officeDocument/2006/relationships/image" Target="../media/image760.png"/><Relationship Id="rId5" Type="http://schemas.openxmlformats.org/officeDocument/2006/relationships/image" Target="../media/image115.png"/><Relationship Id="rId23" Type="http://schemas.openxmlformats.org/officeDocument/2006/relationships/image" Target="../media/image750.png"/><Relationship Id="rId28" Type="http://schemas.openxmlformats.org/officeDocument/2006/relationships/image" Target="../media/image141.png"/><Relationship Id="rId10" Type="http://schemas.openxmlformats.org/officeDocument/2006/relationships/image" Target="../media/image132.png"/><Relationship Id="rId19" Type="http://schemas.openxmlformats.org/officeDocument/2006/relationships/image" Target="../media/image1340.png"/><Relationship Id="rId4" Type="http://schemas.openxmlformats.org/officeDocument/2006/relationships/image" Target="../media/image114.png"/><Relationship Id="rId9" Type="http://schemas.openxmlformats.org/officeDocument/2006/relationships/image" Target="../media/image130.png"/><Relationship Id="rId14" Type="http://schemas.openxmlformats.org/officeDocument/2006/relationships/image" Target="../media/image133.png"/><Relationship Id="rId22" Type="http://schemas.openxmlformats.org/officeDocument/2006/relationships/image" Target="../media/image137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34.gif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36.png"/><Relationship Id="rId10" Type="http://schemas.openxmlformats.org/officeDocument/2006/relationships/image" Target="../media/image148.png"/><Relationship Id="rId4" Type="http://schemas.openxmlformats.org/officeDocument/2006/relationships/image" Target="../media/image135.gif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image" Target="../media/image158.gif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gif"/><Relationship Id="rId5" Type="http://schemas.openxmlformats.org/officeDocument/2006/relationships/image" Target="../media/image160.gif"/><Relationship Id="rId4" Type="http://schemas.openxmlformats.org/officeDocument/2006/relationships/image" Target="../media/image159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7.png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8" Type="http://schemas.openxmlformats.org/officeDocument/2006/relationships/image" Target="../media/image119.png"/><Relationship Id="rId3" Type="http://schemas.openxmlformats.org/officeDocument/2006/relationships/image" Target="../media/image11.JP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7" Type="http://schemas.openxmlformats.org/officeDocument/2006/relationships/image" Target="../media/image118.png"/><Relationship Id="rId2" Type="http://schemas.openxmlformats.org/officeDocument/2006/relationships/image" Target="../media/image10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23" Type="http://schemas.openxmlformats.org/officeDocument/2006/relationships/image" Target="../media/image16.png"/><Relationship Id="rId19" Type="http://schemas.openxmlformats.org/officeDocument/2006/relationships/image" Target="../media/image12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22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80.png"/><Relationship Id="rId5" Type="http://schemas.openxmlformats.org/officeDocument/2006/relationships/image" Target="../media/image1210.png"/><Relationship Id="rId15" Type="http://schemas.openxmlformats.org/officeDocument/2006/relationships/image" Target="../media/image22.png"/><Relationship Id="rId10" Type="http://schemas.openxmlformats.org/officeDocument/2006/relationships/image" Target="../media/image170.png"/><Relationship Id="rId4" Type="http://schemas.openxmlformats.org/officeDocument/2006/relationships/image" Target="../media/image13.png"/><Relationship Id="rId9" Type="http://schemas.openxmlformats.org/officeDocument/2006/relationships/image" Target="../media/image160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34" Type="http://schemas.openxmlformats.org/officeDocument/2006/relationships/image" Target="../media/image43.png"/><Relationship Id="rId3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32" Type="http://schemas.openxmlformats.org/officeDocument/2006/relationships/image" Target="../media/image35.png"/><Relationship Id="rId5" Type="http://schemas.openxmlformats.org/officeDocument/2006/relationships/image" Target="../media/image40.png"/><Relationship Id="rId36" Type="http://schemas.openxmlformats.org/officeDocument/2006/relationships/image" Target="../media/image45.png"/><Relationship Id="rId4" Type="http://schemas.openxmlformats.org/officeDocument/2006/relationships/image" Target="../media/image39.png"/><Relationship Id="rId35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26" Type="http://schemas.openxmlformats.org/officeDocument/2006/relationships/image" Target="../media/image49.png"/><Relationship Id="rId3" Type="http://schemas.openxmlformats.org/officeDocument/2006/relationships/image" Target="../media/image36.png"/><Relationship Id="rId21" Type="http://schemas.openxmlformats.org/officeDocument/2006/relationships/image" Target="../media/image252.png"/><Relationship Id="rId42" Type="http://schemas.openxmlformats.org/officeDocument/2006/relationships/image" Target="../media/image131.png"/><Relationship Id="rId47" Type="http://schemas.openxmlformats.org/officeDocument/2006/relationships/image" Target="../media/image58.png"/><Relationship Id="rId50" Type="http://schemas.openxmlformats.org/officeDocument/2006/relationships/image" Target="../media/image53.png"/><Relationship Id="rId7" Type="http://schemas.openxmlformats.org/officeDocument/2006/relationships/image" Target="../media/image430.png"/><Relationship Id="rId25" Type="http://schemas.openxmlformats.org/officeDocument/2006/relationships/image" Target="../media/image48.png"/><Relationship Id="rId46" Type="http://schemas.openxmlformats.org/officeDocument/2006/relationships/image" Target="../media/image57.png"/><Relationship Id="rId38" Type="http://schemas.openxmlformats.org/officeDocument/2006/relationships/image" Target="../media/image126.png"/><Relationship Id="rId2" Type="http://schemas.openxmlformats.org/officeDocument/2006/relationships/image" Target="../media/image34.png"/><Relationship Id="rId29" Type="http://schemas.openxmlformats.org/officeDocument/2006/relationships/image" Target="../media/image520.png"/><Relationship Id="rId41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24" Type="http://schemas.openxmlformats.org/officeDocument/2006/relationships/image" Target="../media/image47.png"/><Relationship Id="rId40" Type="http://schemas.openxmlformats.org/officeDocument/2006/relationships/image" Target="../media/image128.png"/><Relationship Id="rId45" Type="http://schemas.openxmlformats.org/officeDocument/2006/relationships/image" Target="../media/image56.png"/><Relationship Id="rId37" Type="http://schemas.openxmlformats.org/officeDocument/2006/relationships/image" Target="../media/image125.png"/><Relationship Id="rId5" Type="http://schemas.openxmlformats.org/officeDocument/2006/relationships/image" Target="../media/image410.png"/><Relationship Id="rId23" Type="http://schemas.openxmlformats.org/officeDocument/2006/relationships/image" Target="../media/image254.png"/><Relationship Id="rId28" Type="http://schemas.openxmlformats.org/officeDocument/2006/relationships/image" Target="../media/image50.png"/><Relationship Id="rId49" Type="http://schemas.openxmlformats.org/officeDocument/2006/relationships/image" Target="../media/image60.png"/><Relationship Id="rId10" Type="http://schemas.openxmlformats.org/officeDocument/2006/relationships/image" Target="../media/image46.png"/><Relationship Id="rId44" Type="http://schemas.openxmlformats.org/officeDocument/2006/relationships/image" Target="../media/image550.png"/><Relationship Id="rId4" Type="http://schemas.openxmlformats.org/officeDocument/2006/relationships/image" Target="../media/image37.png"/><Relationship Id="rId9" Type="http://schemas.openxmlformats.org/officeDocument/2006/relationships/image" Target="../media/image450.png"/><Relationship Id="rId22" Type="http://schemas.openxmlformats.org/officeDocument/2006/relationships/image" Target="../media/image253.png"/><Relationship Id="rId27" Type="http://schemas.openxmlformats.org/officeDocument/2006/relationships/image" Target="../media/image500.png"/><Relationship Id="rId30" Type="http://schemas.openxmlformats.org/officeDocument/2006/relationships/image" Target="../media/image51.png"/><Relationship Id="rId43" Type="http://schemas.openxmlformats.org/officeDocument/2006/relationships/image" Target="../media/image52.png"/><Relationship Id="rId48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4" y="5757236"/>
            <a:ext cx="3819894" cy="467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1088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1136"/>
          <a:stretch/>
        </p:blipFill>
        <p:spPr>
          <a:xfrm>
            <a:off x="4461688" y="-5504"/>
            <a:ext cx="1542165" cy="113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54593"/>
          <a:stretch/>
        </p:blipFill>
        <p:spPr>
          <a:xfrm>
            <a:off x="5765661" y="34621"/>
            <a:ext cx="1542165" cy="1053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119775"/>
            <a:ext cx="12192000" cy="870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B8AEF2-4E2D-427B-8C7A-A57599B02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550" y="1872069"/>
            <a:ext cx="11386605" cy="871774"/>
          </a:xfrm>
        </p:spPr>
        <p:txBody>
          <a:bodyPr>
            <a:noAutofit/>
          </a:bodyPr>
          <a:lstStyle/>
          <a:p>
            <a:r>
              <a:rPr lang="en-SG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prognostic model for temperature field in additive manufacturing based on the high-fidelity thermal-fluid flow simulation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1B39DFA-B81A-443D-BC50-C3D4D64A7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0162" y="4290622"/>
            <a:ext cx="3430991" cy="960889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SG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Supervisor: </a:t>
            </a:r>
            <a:r>
              <a:rPr lang="en-SG" sz="1800" u="sng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</a:t>
            </a:r>
            <a:r>
              <a:rPr lang="en-SG" sz="18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Wentao YAN</a:t>
            </a:r>
          </a:p>
          <a:p>
            <a:pPr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mpeyanw@nus.edu.sg</a:t>
            </a:r>
            <a:r>
              <a:rPr lang="en-SG" sz="18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36859" y="2924218"/>
            <a:ext cx="3657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 CHEN</a:t>
            </a:r>
          </a:p>
          <a:p>
            <a:pPr algn="ctr"/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</a:t>
            </a:r>
            <a:r>
              <a:rPr lang="en-SG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 PHD student)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4184136" y="3579877"/>
            <a:ext cx="316304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e0348805@u.nus.edu</a:t>
            </a:r>
            <a:endParaRPr lang="en-SG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3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4683631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Model setting</a:t>
            </a:r>
          </a:p>
        </p:txBody>
      </p:sp>
      <p:sp>
        <p:nvSpPr>
          <p:cNvPr id="6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249406" y="823142"/>
            <a:ext cx="4175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function for isotherms</a:t>
            </a:r>
            <a:endParaRPr lang="en-SG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9945" y="1419017"/>
            <a:ext cx="7320598" cy="2724365"/>
            <a:chOff x="307920" y="4044737"/>
            <a:chExt cx="6217903" cy="18465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432"/>
            <a:stretch/>
          </p:blipFill>
          <p:spPr>
            <a:xfrm flipH="1" flipV="1">
              <a:off x="640126" y="4310795"/>
              <a:ext cx="5885697" cy="114396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H="1">
              <a:off x="333829" y="5365223"/>
              <a:ext cx="22515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585332" y="4340259"/>
              <a:ext cx="0" cy="1373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17825" y="4159730"/>
                  <a:ext cx="527353" cy="1668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25" y="4159730"/>
                  <a:ext cx="527353" cy="166884"/>
                </a:xfrm>
                <a:prstGeom prst="rect">
                  <a:avLst/>
                </a:prstGeom>
                <a:blipFill>
                  <a:blip r:embed="rId4"/>
                  <a:stretch>
                    <a:fillRect l="-7921" r="-3960" b="-325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34385" y="4044737"/>
                  <a:ext cx="527353" cy="1668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385" y="4044737"/>
                  <a:ext cx="527353" cy="166884"/>
                </a:xfrm>
                <a:prstGeom prst="rect">
                  <a:avLst/>
                </a:prstGeom>
                <a:blipFill>
                  <a:blip r:embed="rId5"/>
                  <a:stretch>
                    <a:fillRect l="-7921" r="-3960" b="-325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/>
            <p:cNvCxnSpPr>
              <a:endCxn id="11" idx="2"/>
            </p:cNvCxnSpPr>
            <p:nvPr/>
          </p:nvCxnSpPr>
          <p:spPr>
            <a:xfrm flipV="1">
              <a:off x="5190018" y="4211621"/>
              <a:ext cx="8044" cy="3288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747713" y="4328602"/>
              <a:ext cx="239908" cy="3048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658861" y="5255128"/>
              <a:ext cx="320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07920" y="5344417"/>
                  <a:ext cx="16171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920" y="5344417"/>
                  <a:ext cx="161711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6452" r="-645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419901" y="5645037"/>
                  <a:ext cx="16543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901" y="5645037"/>
                  <a:ext cx="165430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8750" r="-125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/>
            <p:cNvCxnSpPr/>
            <p:nvPr/>
          </p:nvCxnSpPr>
          <p:spPr>
            <a:xfrm flipH="1">
              <a:off x="2392192" y="4340259"/>
              <a:ext cx="18456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463543" y="4340259"/>
              <a:ext cx="0" cy="10269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02037" y="5367212"/>
              <a:ext cx="0" cy="210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85332" y="5367212"/>
              <a:ext cx="0" cy="210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441536" y="5367212"/>
              <a:ext cx="0" cy="210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02037" y="5516672"/>
              <a:ext cx="188329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585332" y="5514682"/>
              <a:ext cx="385620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422661" y="5488961"/>
                  <a:ext cx="200147" cy="1668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661" y="5488961"/>
                  <a:ext cx="200147" cy="166884"/>
                </a:xfrm>
                <a:prstGeom prst="rect">
                  <a:avLst/>
                </a:prstGeom>
                <a:blipFill>
                  <a:blip r:embed="rId8"/>
                  <a:stretch>
                    <a:fillRect l="-10256" r="-7692" b="-1219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806393" y="5500642"/>
                  <a:ext cx="200147" cy="1668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6393" y="5500642"/>
                  <a:ext cx="200147" cy="166884"/>
                </a:xfrm>
                <a:prstGeom prst="rect">
                  <a:avLst/>
                </a:prstGeom>
                <a:blipFill>
                  <a:blip r:embed="rId9"/>
                  <a:stretch>
                    <a:fillRect l="-13158" r="-10526" b="-1219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809243" y="4805614"/>
                  <a:ext cx="71493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9243" y="4805614"/>
                  <a:ext cx="714939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3856" y="3982658"/>
            <a:ext cx="2595841" cy="696913"/>
          </a:xfrm>
          <a:prstGeom prst="rect">
            <a:avLst/>
          </a:prstGeom>
        </p:spPr>
      </p:pic>
      <p:sp>
        <p:nvSpPr>
          <p:cNvPr id="31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692887" y="4103451"/>
            <a:ext cx="23066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Ellipse function:</a:t>
            </a:r>
            <a:endParaRPr lang="en-SG" sz="28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237748" y="4775023"/>
            <a:ext cx="28405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function:</a:t>
            </a:r>
            <a:endParaRPr lang="en-SG" sz="28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8481" y="4679571"/>
            <a:ext cx="3898253" cy="578832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92887" y="1243220"/>
            <a:ext cx="11394236" cy="5624579"/>
            <a:chOff x="692887" y="1243220"/>
            <a:chExt cx="11394236" cy="5624579"/>
          </a:xfrm>
        </p:grpSpPr>
        <p:grpSp>
          <p:nvGrpSpPr>
            <p:cNvPr id="62" name="Group 61"/>
            <p:cNvGrpSpPr/>
            <p:nvPr/>
          </p:nvGrpSpPr>
          <p:grpSpPr>
            <a:xfrm>
              <a:off x="692887" y="1498600"/>
              <a:ext cx="11394236" cy="5369199"/>
              <a:chOff x="692887" y="1498600"/>
              <a:chExt cx="11394236" cy="5369199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7543698" y="1498600"/>
                <a:ext cx="4466558" cy="2382606"/>
                <a:chOff x="11535734" y="4290881"/>
                <a:chExt cx="4466558" cy="3089628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1535734" y="4290881"/>
                  <a:ext cx="4466558" cy="3089628"/>
                  <a:chOff x="-164684" y="1482017"/>
                  <a:chExt cx="6235250" cy="4545477"/>
                </a:xfrm>
              </p:grpSpPr>
              <p:graphicFrame>
                <p:nvGraphicFramePr>
                  <p:cNvPr id="42" name="Object 41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87306504"/>
                      </p:ext>
                    </p:extLst>
                  </p:nvPr>
                </p:nvGraphicFramePr>
                <p:xfrm>
                  <a:off x="-164684" y="1482017"/>
                  <a:ext cx="6235250" cy="454547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Graph" r:id="rId13" imgW="3920760" imgH="3000960" progId="Origin95.Graph">
                          <p:embed/>
                        </p:oleObj>
                      </mc:Choice>
                      <mc:Fallback>
                        <p:oleObj name="Graph" r:id="rId13" imgW="3920760" imgH="3000960" progId="Origin95.Graph">
                          <p:embed/>
                          <p:pic>
                            <p:nvPicPr>
                              <p:cNvPr id="25" name="Object 24"/>
                              <p:cNvPicPr/>
                              <p:nvPr/>
                            </p:nvPicPr>
                            <p:blipFill>
                              <a:blip r:embed="rId1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-164684" y="1482017"/>
                                <a:ext cx="6235250" cy="4545477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840255" y="1808778"/>
                    <a:ext cx="1294060" cy="4528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Curve 2 </a:t>
                    </a:r>
                    <a:endParaRPr lang="en-SG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12144444" y="5374030"/>
                  <a:ext cx="3679756" cy="0"/>
                </a:xfrm>
                <a:prstGeom prst="line">
                  <a:avLst/>
                </a:prstGeom>
                <a:ln w="952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Box 320">
                  <a:extLst>
                    <a:ext uri="{FF2B5EF4-FFF2-40B4-BE49-F238E27FC236}">
                      <a16:creationId xmlns:a16="http://schemas.microsoft.com/office/drawing/2014/main" id="{3D326AAD-21DA-354E-A141-5D18FEDE5588}"/>
                    </a:ext>
                  </a:extLst>
                </p:cNvPr>
                <p:cNvSpPr txBox="1"/>
                <p:nvPr/>
              </p:nvSpPr>
              <p:spPr>
                <a:xfrm>
                  <a:off x="13769013" y="5034210"/>
                  <a:ext cx="1348223" cy="399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SG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Ellipse function</a:t>
                  </a:r>
                  <a:endParaRPr lang="en-SG" sz="1600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7430543" y="4103310"/>
                <a:ext cx="4656580" cy="2764489"/>
                <a:chOff x="7717930" y="790883"/>
                <a:chExt cx="4444191" cy="3059274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7717930" y="790883"/>
                  <a:ext cx="4444191" cy="3059274"/>
                  <a:chOff x="6281861" y="1448543"/>
                  <a:chExt cx="6005724" cy="4837957"/>
                </a:xfrm>
              </p:grpSpPr>
              <p:graphicFrame>
                <p:nvGraphicFramePr>
                  <p:cNvPr id="44" name="Object 4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04357712"/>
                      </p:ext>
                    </p:extLst>
                  </p:nvPr>
                </p:nvGraphicFramePr>
                <p:xfrm>
                  <a:off x="6281861" y="1448543"/>
                  <a:ext cx="6005724" cy="483795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Graph" r:id="rId15" imgW="3920760" imgH="3000960" progId="Origin95.Graph">
                          <p:embed/>
                        </p:oleObj>
                      </mc:Choice>
                      <mc:Fallback>
                        <p:oleObj name="Graph" r:id="rId15" imgW="3920760" imgH="3000960" progId="Origin95.Graph">
                          <p:embed/>
                          <p:pic>
                            <p:nvPicPr>
                              <p:cNvPr id="18" name="Object 17"/>
                              <p:cNvPicPr/>
                              <p:nvPr/>
                            </p:nvPicPr>
                            <p:blipFill>
                              <a:blip r:embed="rId1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281861" y="1448543"/>
                                <a:ext cx="6005724" cy="4837957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7114996" y="1808775"/>
                    <a:ext cx="1711848" cy="4380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sz="12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Curve 1</a:t>
                    </a:r>
                    <a:endParaRPr lang="en-SG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8334444" y="2643202"/>
                  <a:ext cx="3657531" cy="0"/>
                </a:xfrm>
                <a:prstGeom prst="line">
                  <a:avLst/>
                </a:prstGeom>
                <a:ln w="952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320">
                  <a:extLst>
                    <a:ext uri="{FF2B5EF4-FFF2-40B4-BE49-F238E27FC236}">
                      <a16:creationId xmlns:a16="http://schemas.microsoft.com/office/drawing/2014/main" id="{3D326AAD-21DA-354E-A141-5D18FEDE5588}"/>
                    </a:ext>
                  </a:extLst>
                </p:cNvPr>
                <p:cNvSpPr txBox="1"/>
                <p:nvPr/>
              </p:nvSpPr>
              <p:spPr>
                <a:xfrm>
                  <a:off x="9970580" y="2335426"/>
                  <a:ext cx="1404312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SG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Ellipse function</a:t>
                  </a:r>
                  <a:endParaRPr lang="en-SG" sz="1600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92887" y="5702435"/>
                <a:ext cx="5452233" cy="808999"/>
                <a:chOff x="692887" y="5702435"/>
                <a:chExt cx="5452233" cy="808999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740911" y="5702435"/>
                  <a:ext cx="5404209" cy="8089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88398" y="5766021"/>
                  <a:ext cx="2856722" cy="745413"/>
                </a:xfrm>
                <a:prstGeom prst="rect">
                  <a:avLst/>
                </a:prstGeom>
              </p:spPr>
            </p:pic>
            <p:sp>
              <p:nvSpPr>
                <p:cNvPr id="61" name="TextBox 320">
                  <a:extLst>
                    <a:ext uri="{FF2B5EF4-FFF2-40B4-BE49-F238E27FC236}">
                      <a16:creationId xmlns:a16="http://schemas.microsoft.com/office/drawing/2014/main" id="{3D326AAD-21DA-354E-A141-5D18FEDE5588}"/>
                    </a:ext>
                  </a:extLst>
                </p:cNvPr>
                <p:cNvSpPr txBox="1"/>
                <p:nvPr/>
              </p:nvSpPr>
              <p:spPr>
                <a:xfrm>
                  <a:off x="692887" y="5848036"/>
                  <a:ext cx="27528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Mean square errors</a:t>
                  </a:r>
                  <a:r>
                    <a:rPr lang="en-SG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</a:t>
                  </a:r>
                  <a:endParaRPr lang="en-SG" sz="2800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64" name="TextBox 320">
              <a:extLst>
                <a:ext uri="{FF2B5EF4-FFF2-40B4-BE49-F238E27FC236}">
                  <a16:creationId xmlns:a16="http://schemas.microsoft.com/office/drawing/2014/main" id="{3D326AAD-21DA-354E-A141-5D18FEDE5588}"/>
                </a:ext>
              </a:extLst>
            </p:cNvPr>
            <p:cNvSpPr txBox="1"/>
            <p:nvPr/>
          </p:nvSpPr>
          <p:spPr>
            <a:xfrm>
              <a:off x="9092863" y="1243220"/>
              <a:ext cx="20323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Fitting performance</a:t>
              </a:r>
              <a:endParaRPr lang="en-SG" sz="2000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TextBox 320">
            <a:extLst>
              <a:ext uri="{FF2B5EF4-FFF2-40B4-BE49-F238E27FC236}">
                <a16:creationId xmlns:a16="http://schemas.microsoft.com/office/drawing/2014/main" id="{9A4451D2-F232-4E61-ACA5-DCF3488DA697}"/>
              </a:ext>
            </a:extLst>
          </p:cNvPr>
          <p:cNvSpPr txBox="1"/>
          <p:nvPr/>
        </p:nvSpPr>
        <p:spPr>
          <a:xfrm>
            <a:off x="8783164" y="880704"/>
            <a:ext cx="2651734" cy="375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(Tested on No. 1~ No. 26)</a:t>
            </a:r>
            <a:endParaRPr lang="en-SG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294">
            <a:extLst>
              <a:ext uri="{FF2B5EF4-FFF2-40B4-BE49-F238E27FC236}">
                <a16:creationId xmlns:a16="http://schemas.microsoft.com/office/drawing/2014/main" id="{15A08081-2020-4656-AA3C-A9D85A8DFC8F}"/>
              </a:ext>
            </a:extLst>
          </p:cNvPr>
          <p:cNvSpPr txBox="1"/>
          <p:nvPr/>
        </p:nvSpPr>
        <p:spPr>
          <a:xfrm>
            <a:off x="855904" y="2865176"/>
            <a:ext cx="1164791" cy="36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1 </a:t>
            </a:r>
            <a:endParaRPr lang="en-SG" sz="2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295">
            <a:extLst>
              <a:ext uri="{FF2B5EF4-FFF2-40B4-BE49-F238E27FC236}">
                <a16:creationId xmlns:a16="http://schemas.microsoft.com/office/drawing/2014/main" id="{52419BAE-D3E6-4D32-83CB-09207E9F4F1F}"/>
              </a:ext>
            </a:extLst>
          </p:cNvPr>
          <p:cNvSpPr txBox="1"/>
          <p:nvPr/>
        </p:nvSpPr>
        <p:spPr>
          <a:xfrm>
            <a:off x="4354906" y="2867888"/>
            <a:ext cx="1164791" cy="36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2 </a:t>
            </a:r>
            <a:endParaRPr lang="en-SG" sz="2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176" y="5084358"/>
            <a:ext cx="2622797" cy="120451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3474422" y="4962714"/>
            <a:ext cx="0" cy="168311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/>
              <p:nvPr/>
            </p:nvSpPr>
            <p:spPr>
              <a:xfrm>
                <a:off x="3988701" y="6424514"/>
                <a:ext cx="19646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𝐼𝑛𝑑𝑒𝑥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701" y="6424514"/>
                <a:ext cx="196467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/>
              <p:nvPr/>
            </p:nvSpPr>
            <p:spPr>
              <a:xfrm>
                <a:off x="9365818" y="6430386"/>
                <a:ext cx="19646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𝑛𝑑𝑒𝑥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818" y="6430386"/>
                <a:ext cx="1964677" cy="276999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/>
              <p:nvPr/>
            </p:nvSpPr>
            <p:spPr>
              <a:xfrm>
                <a:off x="6482485" y="6424515"/>
                <a:ext cx="21501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𝑛𝑑𝑒𝑥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485" y="6424515"/>
                <a:ext cx="2150177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6360743" y="4693612"/>
            <a:ext cx="18494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fitting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1365711" y="4694672"/>
            <a:ext cx="18494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altLang="zh-CN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llipse</a:t>
            </a:r>
            <a:r>
              <a:rPr lang="en-US" altLang="zh-CN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6324582" y="2245222"/>
            <a:ext cx="18494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fitting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1365711" y="2245222"/>
            <a:ext cx="18494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altLang="zh-CN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llipse</a:t>
            </a:r>
            <a:r>
              <a:rPr lang="en-US" altLang="zh-CN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570650" y="4416613"/>
            <a:ext cx="18494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  <a:endParaRPr lang="en-SG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570649" y="1967163"/>
            <a:ext cx="18494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egion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  <a:endParaRPr lang="en-SG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474422" y="2366054"/>
            <a:ext cx="0" cy="1790508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271" y="5087917"/>
            <a:ext cx="2630618" cy="1204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1260" y="5084358"/>
            <a:ext cx="2636608" cy="1244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3767" y="2565723"/>
            <a:ext cx="1743075" cy="1428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490" y="2527421"/>
            <a:ext cx="1743075" cy="14919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520" y="5084358"/>
            <a:ext cx="2803478" cy="11625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15" y="2580884"/>
            <a:ext cx="1628763" cy="1428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0451" y="2565723"/>
            <a:ext cx="1752585" cy="1391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/>
              <p:nvPr/>
            </p:nvSpPr>
            <p:spPr>
              <a:xfrm>
                <a:off x="3988701" y="4060373"/>
                <a:ext cx="19646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𝐼𝑛𝑑𝑒𝑥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701" y="4060373"/>
                <a:ext cx="1964677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/>
              <p:nvPr/>
            </p:nvSpPr>
            <p:spPr>
              <a:xfrm>
                <a:off x="8811615" y="4065361"/>
                <a:ext cx="19646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𝑛𝑑𝑒𝑥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615" y="4065361"/>
                <a:ext cx="1964677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/>
              <p:nvPr/>
            </p:nvSpPr>
            <p:spPr>
              <a:xfrm>
                <a:off x="6416514" y="4058723"/>
                <a:ext cx="21501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𝑛𝑑𝑒𝑥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FE04A5-9A87-4A11-BEA1-3AB9A37DB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514" y="4058723"/>
                <a:ext cx="2150177" cy="276999"/>
              </a:xfrm>
              <a:prstGeom prst="rect">
                <a:avLst/>
              </a:prstGeom>
              <a:blipFill>
                <a:blip r:embed="rId1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47220" y="1282471"/>
            <a:ext cx="11206405" cy="3117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/>
          <p:cNvSpPr/>
          <p:nvPr/>
        </p:nvSpPr>
        <p:spPr>
          <a:xfrm>
            <a:off x="447220" y="4416356"/>
            <a:ext cx="11206405" cy="2392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96053" y="3834278"/>
            <a:ext cx="56332" cy="2310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659884" y="4128267"/>
            <a:ext cx="299224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Isothermal points in thermal-fluid flow simulation</a:t>
            </a:r>
            <a:endParaRPr lang="en-SG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5555168" y="-1023685"/>
            <a:ext cx="482314" cy="53010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3148178" y="1867989"/>
            <a:ext cx="7282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 K</a:t>
            </a:r>
            <a:endParaRPr lang="en-S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4095221" y="1867989"/>
            <a:ext cx="7282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K</a:t>
            </a:r>
            <a:endParaRPr lang="en-S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5015639" y="1867989"/>
            <a:ext cx="7282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K</a:t>
            </a:r>
            <a:endParaRPr lang="en-S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6990138" y="1867989"/>
            <a:ext cx="7282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K</a:t>
            </a:r>
            <a:endParaRPr lang="en-S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6011798" y="1867989"/>
            <a:ext cx="7282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K</a:t>
            </a:r>
            <a:endParaRPr lang="en-S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7986543" y="1858207"/>
            <a:ext cx="7282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K</a:t>
            </a:r>
            <a:endParaRPr lang="en-S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249406" y="823142"/>
            <a:ext cx="57039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performance of different functions </a:t>
            </a:r>
            <a:endParaRPr lang="en-SG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4683631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Model setting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FE04A5-9A87-4A11-BEA1-3AB9A37DBCD1}"/>
              </a:ext>
            </a:extLst>
          </p:cNvPr>
          <p:cNvSpPr txBox="1"/>
          <p:nvPr/>
        </p:nvSpPr>
        <p:spPr>
          <a:xfrm>
            <a:off x="6416514" y="959107"/>
            <a:ext cx="25980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 of sample no. 26</a:t>
            </a:r>
            <a:endParaRPr lang="en-SG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0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52"/>
          <a:stretch/>
        </p:blipFill>
        <p:spPr>
          <a:xfrm>
            <a:off x="537869" y="1854169"/>
            <a:ext cx="4943105" cy="1971260"/>
          </a:xfrm>
          <a:prstGeom prst="rect">
            <a:avLst/>
          </a:prstGeom>
        </p:spPr>
      </p:pic>
      <p:sp>
        <p:nvSpPr>
          <p:cNvPr id="37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166132" y="940007"/>
            <a:ext cx="102061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(MSE) of different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on different output variables </a:t>
            </a:r>
            <a:endParaRPr lang="en-SG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4683631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Model setting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19698" y="1510637"/>
            <a:ext cx="2017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 numbers </a:t>
            </a:r>
            <a:r>
              <a:rPr lang="en-SG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SG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352" y="1801256"/>
            <a:ext cx="4954559" cy="200120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740546" y="1510637"/>
            <a:ext cx="2017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 angle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SG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4171" y="3374562"/>
            <a:ext cx="4356039" cy="45086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ectangle 65"/>
          <p:cNvSpPr/>
          <p:nvPr/>
        </p:nvSpPr>
        <p:spPr>
          <a:xfrm>
            <a:off x="6716303" y="3369700"/>
            <a:ext cx="4487342" cy="43276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2" name="Group 51"/>
          <p:cNvGrpSpPr/>
          <p:nvPr/>
        </p:nvGrpSpPr>
        <p:grpSpPr>
          <a:xfrm>
            <a:off x="455759" y="4277926"/>
            <a:ext cx="5224698" cy="1417581"/>
            <a:chOff x="5856167" y="1348419"/>
            <a:chExt cx="6659256" cy="141758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6167" y="1348419"/>
              <a:ext cx="5288484" cy="1417581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>
            <a:xfrm>
              <a:off x="11342624" y="1872543"/>
              <a:ext cx="11727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 </a:t>
              </a:r>
              <a:r>
                <a:rPr lang="en-US" altLang="zh-CN" sz="1600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layers</a:t>
              </a:r>
              <a:endParaRPr lang="en-SG" sz="1600" i="1" u="sng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11058926" y="1800916"/>
              <a:ext cx="185900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323812" y="2733727"/>
              <a:ext cx="2921014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659320" y="2672537"/>
              <a:ext cx="2585506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9031842" y="2607734"/>
              <a:ext cx="2250521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9374308" y="2541059"/>
              <a:ext cx="1908055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9520297" y="2476397"/>
              <a:ext cx="1727770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709451" y="2407320"/>
              <a:ext cx="1535375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9988057" y="2339731"/>
              <a:ext cx="1256769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0175382" y="2276180"/>
              <a:ext cx="1069444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0345530" y="2207743"/>
              <a:ext cx="899296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0470657" y="2148212"/>
              <a:ext cx="774169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0559557" y="2081537"/>
              <a:ext cx="685269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0654807" y="2008612"/>
              <a:ext cx="590019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0772851" y="1941410"/>
              <a:ext cx="471975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0906526" y="1877116"/>
              <a:ext cx="338300" cy="0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ight Brace 71"/>
            <p:cNvSpPr/>
            <p:nvPr/>
          </p:nvSpPr>
          <p:spPr>
            <a:xfrm>
              <a:off x="11220288" y="1800916"/>
              <a:ext cx="122336" cy="932811"/>
            </a:xfrm>
            <a:prstGeom prst="rightBrace">
              <a:avLst>
                <a:gd name="adj1" fmla="val 31169"/>
                <a:gd name="adj2" fmla="val 2830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003812" y="3350100"/>
            <a:ext cx="4913771" cy="2855098"/>
            <a:chOff x="938213" y="1302540"/>
            <a:chExt cx="4136707" cy="1488305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400300" y="2613920"/>
              <a:ext cx="617220" cy="0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5" name="Arc 74"/>
            <p:cNvSpPr/>
            <p:nvPr/>
          </p:nvSpPr>
          <p:spPr>
            <a:xfrm flipV="1">
              <a:off x="938213" y="1302540"/>
              <a:ext cx="4136707" cy="1311375"/>
            </a:xfrm>
            <a:prstGeom prst="arc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6" name="Straight Connector 75"/>
            <p:cNvCxnSpPr/>
            <p:nvPr/>
          </p:nvCxnSpPr>
          <p:spPr>
            <a:xfrm flipH="1" flipV="1">
              <a:off x="2624600" y="1958229"/>
              <a:ext cx="185731" cy="6556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AA5E17A-81EE-4E16-B188-5D6DD5F72960}"/>
                    </a:ext>
                  </a:extLst>
                </p:cNvPr>
                <p:cNvSpPr txBox="1"/>
                <p:nvPr/>
              </p:nvSpPr>
              <p:spPr>
                <a:xfrm>
                  <a:off x="2588630" y="2610275"/>
                  <a:ext cx="396242" cy="1443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AA5E17A-81EE-4E16-B188-5D6DD5F72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630" y="2610275"/>
                  <a:ext cx="396242" cy="144394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Arc 77"/>
            <p:cNvSpPr/>
            <p:nvPr/>
          </p:nvSpPr>
          <p:spPr>
            <a:xfrm>
              <a:off x="2492551" y="2438794"/>
              <a:ext cx="540393" cy="35205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2899086" y="2344935"/>
                  <a:ext cx="297708" cy="1925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9086" y="2344935"/>
                  <a:ext cx="297708" cy="1925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c 79"/>
            <p:cNvSpPr/>
            <p:nvPr/>
          </p:nvSpPr>
          <p:spPr>
            <a:xfrm flipH="1" flipV="1">
              <a:off x="1744979" y="1302543"/>
              <a:ext cx="1388746" cy="1311375"/>
            </a:xfrm>
            <a:prstGeom prst="arc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81" name="Straight Connector 80"/>
            <p:cNvCxnSpPr>
              <a:stCxn id="80" idx="2"/>
              <a:endCxn id="75" idx="2"/>
            </p:cNvCxnSpPr>
            <p:nvPr/>
          </p:nvCxnSpPr>
          <p:spPr>
            <a:xfrm flipV="1">
              <a:off x="1744979" y="1958227"/>
              <a:ext cx="3329941" cy="3"/>
            </a:xfrm>
            <a:prstGeom prst="line">
              <a:avLst/>
            </a:prstGeom>
            <a:ln w="3175" cap="flat" cmpd="sng" algn="ctr">
              <a:solidFill>
                <a:schemeClr val="accent1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2" name="Rectangle 81"/>
          <p:cNvSpPr/>
          <p:nvPr/>
        </p:nvSpPr>
        <p:spPr>
          <a:xfrm>
            <a:off x="9890190" y="893840"/>
            <a:ext cx="23018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b="0" i="0" dirty="0">
                <a:effectLst/>
                <a:latin typeface="Arial" panose="020B0604020202020204" pitchFamily="34" charset="0"/>
              </a:rPr>
              <a:t>Training data sets: no.1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~ no.26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5921828" y="1533484"/>
            <a:ext cx="0" cy="46717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8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4683631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Model setting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6" y="1933560"/>
            <a:ext cx="4265008" cy="208738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20754" y="1564226"/>
            <a:ext cx="2514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Relative distance ∆</a:t>
            </a:r>
            <a:r>
              <a:rPr lang="en-SG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SG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86434" y="2789878"/>
            <a:ext cx="3582904" cy="374749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0" name="Group 19"/>
          <p:cNvGrpSpPr/>
          <p:nvPr/>
        </p:nvGrpSpPr>
        <p:grpSpPr>
          <a:xfrm>
            <a:off x="467438" y="4131943"/>
            <a:ext cx="3801900" cy="2151275"/>
            <a:chOff x="610406" y="4284343"/>
            <a:chExt cx="3801900" cy="2151275"/>
          </a:xfrm>
        </p:grpSpPr>
        <p:cxnSp>
          <p:nvCxnSpPr>
            <p:cNvPr id="196" name="Straight Connector 195"/>
            <p:cNvCxnSpPr/>
            <p:nvPr/>
          </p:nvCxnSpPr>
          <p:spPr>
            <a:xfrm>
              <a:off x="3150759" y="5236753"/>
              <a:ext cx="1120726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3030618" y="5395503"/>
              <a:ext cx="1054323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843341" y="5574274"/>
              <a:ext cx="91508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843341" y="5730085"/>
              <a:ext cx="12829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990681" y="5731494"/>
              <a:ext cx="109537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927774" y="5575683"/>
              <a:ext cx="1272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2893299" y="5573303"/>
              <a:ext cx="968516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881143" y="5883829"/>
              <a:ext cx="138332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2511356" y="5882858"/>
              <a:ext cx="93173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1019475" y="5882858"/>
              <a:ext cx="1506773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2116935" y="6058551"/>
              <a:ext cx="1033824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917964" y="6053172"/>
              <a:ext cx="203023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786240" y="5237724"/>
              <a:ext cx="57101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845248" y="5239133"/>
              <a:ext cx="145433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2402640" y="5236753"/>
              <a:ext cx="738309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212" idx="0"/>
            </p:cNvCxnSpPr>
            <p:nvPr/>
          </p:nvCxnSpPr>
          <p:spPr>
            <a:xfrm>
              <a:off x="610406" y="5116054"/>
              <a:ext cx="3801900" cy="9285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2" name="Freeform 211"/>
            <p:cNvSpPr/>
            <p:nvPr/>
          </p:nvSpPr>
          <p:spPr>
            <a:xfrm>
              <a:off x="753638" y="5125339"/>
              <a:ext cx="3658668" cy="1310279"/>
            </a:xfrm>
            <a:custGeom>
              <a:avLst/>
              <a:gdLst>
                <a:gd name="connsiteX0" fmla="*/ 6276975 w 6276975"/>
                <a:gd name="connsiteY0" fmla="*/ 0 h 1309915"/>
                <a:gd name="connsiteX1" fmla="*/ 3400425 w 6276975"/>
                <a:gd name="connsiteY1" fmla="*/ 1123950 h 1309915"/>
                <a:gd name="connsiteX2" fmla="*/ 600075 w 6276975"/>
                <a:gd name="connsiteY2" fmla="*/ 1200150 h 1309915"/>
                <a:gd name="connsiteX3" fmla="*/ 0 w 6276975"/>
                <a:gd name="connsiteY3" fmla="*/ 28575 h 130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76975" h="1309915">
                  <a:moveTo>
                    <a:pt x="6276975" y="0"/>
                  </a:moveTo>
                  <a:cubicBezTo>
                    <a:pt x="5311775" y="461962"/>
                    <a:pt x="4346575" y="923925"/>
                    <a:pt x="3400425" y="1123950"/>
                  </a:cubicBezTo>
                  <a:cubicBezTo>
                    <a:pt x="2454275" y="1323975"/>
                    <a:pt x="1166813" y="1382713"/>
                    <a:pt x="600075" y="1200150"/>
                  </a:cubicBezTo>
                  <a:cubicBezTo>
                    <a:pt x="33337" y="1017587"/>
                    <a:pt x="271463" y="312738"/>
                    <a:pt x="0" y="28575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/>
            </a:p>
          </p:txBody>
        </p:sp>
        <p:sp>
          <p:nvSpPr>
            <p:cNvPr id="213" name="Freeform 212"/>
            <p:cNvSpPr/>
            <p:nvPr/>
          </p:nvSpPr>
          <p:spPr>
            <a:xfrm>
              <a:off x="819392" y="5171781"/>
              <a:ext cx="2370287" cy="1042658"/>
            </a:xfrm>
            <a:custGeom>
              <a:avLst/>
              <a:gdLst>
                <a:gd name="connsiteX0" fmla="*/ 4343400 w 4343400"/>
                <a:gd name="connsiteY0" fmla="*/ 0 h 1483506"/>
                <a:gd name="connsiteX1" fmla="*/ 3028950 w 4343400"/>
                <a:gd name="connsiteY1" fmla="*/ 1028700 h 1483506"/>
                <a:gd name="connsiteX2" fmla="*/ 790575 w 4343400"/>
                <a:gd name="connsiteY2" fmla="*/ 1438275 h 1483506"/>
                <a:gd name="connsiteX3" fmla="*/ 0 w 4343400"/>
                <a:gd name="connsiteY3" fmla="*/ 19050 h 148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3400" h="1483506">
                  <a:moveTo>
                    <a:pt x="4343400" y="0"/>
                  </a:moveTo>
                  <a:cubicBezTo>
                    <a:pt x="3982243" y="394494"/>
                    <a:pt x="3621087" y="788988"/>
                    <a:pt x="3028950" y="1028700"/>
                  </a:cubicBezTo>
                  <a:cubicBezTo>
                    <a:pt x="2436813" y="1268412"/>
                    <a:pt x="1295400" y="1606550"/>
                    <a:pt x="790575" y="1438275"/>
                  </a:cubicBezTo>
                  <a:cubicBezTo>
                    <a:pt x="285750" y="1270000"/>
                    <a:pt x="209550" y="311150"/>
                    <a:pt x="0" y="1905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/>
            </a:p>
          </p:txBody>
        </p:sp>
        <p:sp>
          <p:nvSpPr>
            <p:cNvPr id="214" name="Freeform 213"/>
            <p:cNvSpPr/>
            <p:nvPr/>
          </p:nvSpPr>
          <p:spPr>
            <a:xfrm>
              <a:off x="934849" y="5113761"/>
              <a:ext cx="1615077" cy="769097"/>
            </a:xfrm>
            <a:custGeom>
              <a:avLst/>
              <a:gdLst>
                <a:gd name="connsiteX0" fmla="*/ 3124200 w 3124200"/>
                <a:gd name="connsiteY0" fmla="*/ 12700 h 1077004"/>
                <a:gd name="connsiteX1" fmla="*/ 1974850 w 3124200"/>
                <a:gd name="connsiteY1" fmla="*/ 603250 h 1077004"/>
                <a:gd name="connsiteX2" fmla="*/ 533400 w 3124200"/>
                <a:gd name="connsiteY2" fmla="*/ 1060450 h 1077004"/>
                <a:gd name="connsiteX3" fmla="*/ 0 w 3124200"/>
                <a:gd name="connsiteY3" fmla="*/ 0 h 107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0" h="1077004">
                  <a:moveTo>
                    <a:pt x="3124200" y="12700"/>
                  </a:moveTo>
                  <a:cubicBezTo>
                    <a:pt x="2765425" y="220662"/>
                    <a:pt x="2406650" y="428625"/>
                    <a:pt x="1974850" y="603250"/>
                  </a:cubicBezTo>
                  <a:cubicBezTo>
                    <a:pt x="1543050" y="777875"/>
                    <a:pt x="862542" y="1160992"/>
                    <a:pt x="533400" y="1060450"/>
                  </a:cubicBezTo>
                  <a:cubicBezTo>
                    <a:pt x="204258" y="959908"/>
                    <a:pt x="148167" y="198967"/>
                    <a:pt x="0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/>
            </a:p>
          </p:txBody>
        </p:sp>
        <p:cxnSp>
          <p:nvCxnSpPr>
            <p:cNvPr id="215" name="Straight Connector 214"/>
            <p:cNvCxnSpPr>
              <a:stCxn id="217" idx="4"/>
            </p:cNvCxnSpPr>
            <p:nvPr/>
          </p:nvCxnSpPr>
          <p:spPr>
            <a:xfrm>
              <a:off x="1181856" y="5133305"/>
              <a:ext cx="77255" cy="75184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18" idx="0"/>
            </p:cNvCxnSpPr>
            <p:nvPr/>
          </p:nvCxnSpPr>
          <p:spPr>
            <a:xfrm>
              <a:off x="1301568" y="5089954"/>
              <a:ext cx="127294" cy="1124485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/>
            <p:nvPr/>
          </p:nvSpPr>
          <p:spPr>
            <a:xfrm>
              <a:off x="1158996" y="508758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8" name="Oval 217"/>
            <p:cNvSpPr/>
            <p:nvPr/>
          </p:nvSpPr>
          <p:spPr>
            <a:xfrm>
              <a:off x="1278708" y="5089954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19" name="Straight Connector 218"/>
            <p:cNvCxnSpPr>
              <a:endCxn id="217" idx="0"/>
            </p:cNvCxnSpPr>
            <p:nvPr/>
          </p:nvCxnSpPr>
          <p:spPr>
            <a:xfrm>
              <a:off x="1181856" y="4319728"/>
              <a:ext cx="0" cy="767858"/>
            </a:xfrm>
            <a:prstGeom prst="line">
              <a:avLst/>
            </a:prstGeom>
            <a:ln w="3175">
              <a:solidFill>
                <a:schemeClr val="accent1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endCxn id="218" idx="0"/>
            </p:cNvCxnSpPr>
            <p:nvPr/>
          </p:nvCxnSpPr>
          <p:spPr>
            <a:xfrm>
              <a:off x="1301568" y="4284343"/>
              <a:ext cx="0" cy="805611"/>
            </a:xfrm>
            <a:prstGeom prst="line">
              <a:avLst/>
            </a:prstGeom>
            <a:ln w="3175">
              <a:solidFill>
                <a:schemeClr val="accent1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1" name="Oval 220"/>
            <p:cNvSpPr/>
            <p:nvPr/>
          </p:nvSpPr>
          <p:spPr>
            <a:xfrm>
              <a:off x="1427292" y="5087585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22" name="Straight Connector 221"/>
            <p:cNvCxnSpPr>
              <a:endCxn id="221" idx="0"/>
            </p:cNvCxnSpPr>
            <p:nvPr/>
          </p:nvCxnSpPr>
          <p:spPr>
            <a:xfrm>
              <a:off x="1450152" y="4686921"/>
              <a:ext cx="0" cy="400664"/>
            </a:xfrm>
            <a:prstGeom prst="line">
              <a:avLst/>
            </a:prstGeom>
            <a:ln w="3175">
              <a:solidFill>
                <a:schemeClr val="accent1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H="1">
              <a:off x="1301568" y="4448577"/>
              <a:ext cx="245525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H="1">
              <a:off x="1181855" y="4448577"/>
              <a:ext cx="1197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450151" y="4801643"/>
              <a:ext cx="374698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H="1">
              <a:off x="1181855" y="4801643"/>
              <a:ext cx="284201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1520593" y="4289456"/>
                  <a:ext cx="386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SG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593" y="4289456"/>
                  <a:ext cx="3865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286" r="-6349" b="-1777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1796448" y="4663143"/>
                  <a:ext cx="6061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SG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448" y="4663143"/>
                  <a:ext cx="60619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8000" r="-3000" b="-1777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" name="Straight Connector 229"/>
            <p:cNvCxnSpPr/>
            <p:nvPr/>
          </p:nvCxnSpPr>
          <p:spPr>
            <a:xfrm>
              <a:off x="990681" y="5236753"/>
              <a:ext cx="142779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814790" y="5396474"/>
              <a:ext cx="66353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889095" y="5395503"/>
              <a:ext cx="112714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2198920" y="5395503"/>
              <a:ext cx="831698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1000491" y="5395503"/>
              <a:ext cx="119842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1907174" y="5573303"/>
              <a:ext cx="967075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1054974" y="5573303"/>
              <a:ext cx="85242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2735648" y="5729114"/>
              <a:ext cx="907745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1662193" y="5729114"/>
              <a:ext cx="1073455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100218" y="5729114"/>
              <a:ext cx="54381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1120987" y="6052465"/>
              <a:ext cx="978557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endCxn id="212" idx="1"/>
            </p:cNvCxnSpPr>
            <p:nvPr/>
          </p:nvCxnSpPr>
          <p:spPr>
            <a:xfrm>
              <a:off x="1000491" y="6249601"/>
              <a:ext cx="1735157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264095" y="6388340"/>
              <a:ext cx="910067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21" idx="0"/>
            </p:cNvCxnSpPr>
            <p:nvPr/>
          </p:nvCxnSpPr>
          <p:spPr>
            <a:xfrm>
              <a:off x="1450152" y="5087585"/>
              <a:ext cx="193883" cy="134803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Rectangle 243"/>
            <p:cNvSpPr/>
            <p:nvPr/>
          </p:nvSpPr>
          <p:spPr>
            <a:xfrm>
              <a:off x="1915011" y="4319728"/>
              <a:ext cx="17655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Relative distance</a:t>
              </a:r>
              <a:endParaRPr lang="en-SG" i="1" u="sng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/>
              <p:cNvSpPr txBox="1"/>
              <p:nvPr/>
            </p:nvSpPr>
            <p:spPr>
              <a:xfrm>
                <a:off x="6615161" y="3597123"/>
                <a:ext cx="318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000" b="1" i="1" baseline="-2500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SG" sz="2000" b="1" dirty="0"/>
              </a:p>
            </p:txBody>
          </p:sp>
        </mc:Choice>
        <mc:Fallback xmlns="">
          <p:sp>
            <p:nvSpPr>
              <p:cNvPr id="245" name="TextBox 2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161" y="3597123"/>
                <a:ext cx="318997" cy="307777"/>
              </a:xfrm>
              <a:prstGeom prst="rect">
                <a:avLst/>
              </a:prstGeom>
              <a:blipFill>
                <a:blip r:embed="rId7"/>
                <a:stretch>
                  <a:fillRect l="-11538" r="-11538" b="-137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/>
              <p:cNvSpPr txBox="1"/>
              <p:nvPr/>
            </p:nvSpPr>
            <p:spPr>
              <a:xfrm>
                <a:off x="10160197" y="3597123"/>
                <a:ext cx="310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000" b="1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SG" sz="2000" b="1" dirty="0"/>
              </a:p>
            </p:txBody>
          </p:sp>
        </mc:Choice>
        <mc:Fallback xmlns="">
          <p:sp>
            <p:nvSpPr>
              <p:cNvPr id="246" name="TextBox 2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197" y="3597123"/>
                <a:ext cx="310983" cy="307777"/>
              </a:xfrm>
              <a:prstGeom prst="rect">
                <a:avLst/>
              </a:prstGeom>
              <a:blipFill>
                <a:blip r:embed="rId8"/>
                <a:stretch>
                  <a:fillRect l="-11765" r="-11765" b="-137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/>
              <p:cNvSpPr txBox="1"/>
              <p:nvPr/>
            </p:nvSpPr>
            <p:spPr>
              <a:xfrm>
                <a:off x="6802817" y="6255090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SG" sz="2000" b="1" dirty="0"/>
              </a:p>
            </p:txBody>
          </p:sp>
        </mc:Choice>
        <mc:Fallback xmlns="">
          <p:sp>
            <p:nvSpPr>
              <p:cNvPr id="247" name="TextBox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817" y="6255090"/>
                <a:ext cx="213200" cy="307777"/>
              </a:xfrm>
              <a:prstGeom prst="rect">
                <a:avLst/>
              </a:prstGeom>
              <a:blipFill>
                <a:blip r:embed="rId9"/>
                <a:stretch>
                  <a:fillRect l="-28571" r="-28571" b="-58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8" name="Object 2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748748"/>
              </p:ext>
            </p:extLst>
          </p:nvPr>
        </p:nvGraphicFramePr>
        <p:xfrm>
          <a:off x="8758630" y="1361104"/>
          <a:ext cx="3042002" cy="2327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0" imgW="3920760" imgH="3000960" progId="Origin95.Graph">
                  <p:embed/>
                </p:oleObj>
              </mc:Choice>
              <mc:Fallback>
                <p:oleObj name="Graph" r:id="rId10" imgW="3920760" imgH="3000960" progId="Origin95.Graph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758630" y="1361104"/>
                        <a:ext cx="3042002" cy="2327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2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625936"/>
              </p:ext>
            </p:extLst>
          </p:nvPr>
        </p:nvGraphicFramePr>
        <p:xfrm>
          <a:off x="5285719" y="1361104"/>
          <a:ext cx="3042002" cy="2327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2" imgW="3920760" imgH="3000960" progId="Origin95.Graph">
                  <p:embed/>
                </p:oleObj>
              </mc:Choice>
              <mc:Fallback>
                <p:oleObj name="Graph" r:id="rId12" imgW="3920760" imgH="3000960" progId="Origin95.Graph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85719" y="1361104"/>
                        <a:ext cx="3042002" cy="2327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2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793459"/>
              </p:ext>
            </p:extLst>
          </p:nvPr>
        </p:nvGraphicFramePr>
        <p:xfrm>
          <a:off x="5310358" y="4167327"/>
          <a:ext cx="3142465" cy="217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4" imgW="3920760" imgH="3000960" progId="Origin95.Graph">
                  <p:embed/>
                </p:oleObj>
              </mc:Choice>
              <mc:Fallback>
                <p:oleObj name="Graph" r:id="rId14" imgW="3920760" imgH="3000960" progId="Origin95.Graph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10358" y="4167327"/>
                        <a:ext cx="3142465" cy="217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Rectangle 250"/>
          <p:cNvSpPr/>
          <p:nvPr/>
        </p:nvSpPr>
        <p:spPr>
          <a:xfrm>
            <a:off x="5709886" y="2957351"/>
            <a:ext cx="569847" cy="7191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2" name="Rectangle 251"/>
          <p:cNvSpPr/>
          <p:nvPr/>
        </p:nvSpPr>
        <p:spPr>
          <a:xfrm>
            <a:off x="5744747" y="5356637"/>
            <a:ext cx="569847" cy="1026119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3" name="Rectangle 252"/>
          <p:cNvSpPr/>
          <p:nvPr/>
        </p:nvSpPr>
        <p:spPr>
          <a:xfrm>
            <a:off x="9151700" y="2995590"/>
            <a:ext cx="569847" cy="7191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/>
          <p:cNvSpPr/>
          <p:nvPr/>
        </p:nvSpPr>
        <p:spPr>
          <a:xfrm rot="16200000">
            <a:off x="4680290" y="5176056"/>
            <a:ext cx="1330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(10</a:t>
            </a:r>
            <a:r>
              <a:rPr lang="en-SG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-9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SG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4" name="Rectangle 253"/>
          <p:cNvSpPr/>
          <p:nvPr/>
        </p:nvSpPr>
        <p:spPr>
          <a:xfrm rot="16200000">
            <a:off x="4678588" y="2349186"/>
            <a:ext cx="1330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(10</a:t>
            </a:r>
            <a:r>
              <a:rPr lang="en-SG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-9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SG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5" name="Rectangle 254"/>
          <p:cNvSpPr/>
          <p:nvPr/>
        </p:nvSpPr>
        <p:spPr>
          <a:xfrm rot="16200000">
            <a:off x="7996976" y="2371058"/>
            <a:ext cx="1330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(10</a:t>
            </a:r>
            <a:r>
              <a:rPr lang="en-SG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-9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SG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457267" y="4734853"/>
            <a:ext cx="3620627" cy="1141085"/>
            <a:chOff x="9278332" y="4758980"/>
            <a:chExt cx="6929478" cy="2008384"/>
          </a:xfrm>
        </p:grpSpPr>
        <p:pic>
          <p:nvPicPr>
            <p:cNvPr id="257" name="Picture 256"/>
            <p:cNvPicPr>
              <a:picLocks noChangeAspect="1"/>
            </p:cNvPicPr>
            <p:nvPr/>
          </p:nvPicPr>
          <p:blipFill rotWithShape="1">
            <a:blip r:embed="rId16"/>
            <a:srcRect l="432"/>
            <a:stretch/>
          </p:blipFill>
          <p:spPr>
            <a:xfrm flipH="1" flipV="1">
              <a:off x="9278332" y="4758980"/>
              <a:ext cx="6929478" cy="1687810"/>
            </a:xfrm>
            <a:prstGeom prst="rect">
              <a:avLst/>
            </a:prstGeom>
          </p:spPr>
        </p:pic>
        <p:sp>
          <p:nvSpPr>
            <p:cNvPr id="264" name="TextBox 263"/>
            <p:cNvSpPr txBox="1"/>
            <p:nvPr/>
          </p:nvSpPr>
          <p:spPr>
            <a:xfrm>
              <a:off x="11655073" y="6152253"/>
              <a:ext cx="377010" cy="45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7" name="Straight Connector 266"/>
            <p:cNvCxnSpPr/>
            <p:nvPr/>
          </p:nvCxnSpPr>
          <p:spPr>
            <a:xfrm flipH="1">
              <a:off x="11341113" y="4802451"/>
              <a:ext cx="2172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11425117" y="4802451"/>
              <a:ext cx="0" cy="151517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9351222" y="6317622"/>
              <a:ext cx="0" cy="3108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11568505" y="6317622"/>
              <a:ext cx="0" cy="3108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16108575" y="6317622"/>
              <a:ext cx="0" cy="3108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>
              <a:off x="9351222" y="6538136"/>
              <a:ext cx="221728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>
              <a:off x="11568505" y="6535200"/>
              <a:ext cx="45400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/>
                <p:cNvSpPr txBox="1"/>
                <p:nvPr/>
              </p:nvSpPr>
              <p:spPr>
                <a:xfrm>
                  <a:off x="9880745" y="6521143"/>
                  <a:ext cx="2356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74" name="TextBox 2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0745" y="6521143"/>
                  <a:ext cx="235641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45000" r="-90000" b="-100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/>
                <p:cNvSpPr txBox="1"/>
                <p:nvPr/>
              </p:nvSpPr>
              <p:spPr>
                <a:xfrm>
                  <a:off x="13006111" y="6514486"/>
                  <a:ext cx="2356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75" name="TextBox 2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111" y="6514486"/>
                  <a:ext cx="235641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45000" r="-90000" b="-100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/>
                <p:cNvSpPr txBox="1"/>
                <p:nvPr/>
              </p:nvSpPr>
              <p:spPr>
                <a:xfrm>
                  <a:off x="10908221" y="5330973"/>
                  <a:ext cx="446996" cy="4333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221" y="5330973"/>
                  <a:ext cx="446996" cy="433365"/>
                </a:xfrm>
                <a:prstGeom prst="rect">
                  <a:avLst/>
                </a:prstGeom>
                <a:blipFill>
                  <a:blip r:embed="rId19"/>
                  <a:stretch>
                    <a:fillRect l="-5263" r="-5263" b="-75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/>
            <p:cNvCxnSpPr/>
            <p:nvPr/>
          </p:nvCxnSpPr>
          <p:spPr>
            <a:xfrm>
              <a:off x="9384209" y="6314687"/>
              <a:ext cx="6724366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>
            <a:off x="9652000" y="4787742"/>
            <a:ext cx="0" cy="8214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7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166132" y="940007"/>
            <a:ext cx="103050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(MSE) of different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on different output variables</a:t>
            </a:r>
            <a:endParaRPr lang="en-SG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9721547" y="869269"/>
            <a:ext cx="23018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b="0" i="0" dirty="0">
                <a:effectLst/>
                <a:latin typeface="Arial" panose="020B0604020202020204" pitchFamily="34" charset="0"/>
              </a:rPr>
              <a:t>Training data sets: no.1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~ no.26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911634" y="1564226"/>
            <a:ext cx="0" cy="46717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00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251" grpId="0" animBg="1"/>
      <p:bldP spid="252" grpId="0" animBg="1"/>
      <p:bldP spid="2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307510"/>
            <a:ext cx="8834254" cy="55504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7989" y="1724151"/>
            <a:ext cx="1746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 b="0" i="0" dirty="0">
                <a:effectLst/>
                <a:latin typeface="Arial" panose="020B0604020202020204" pitchFamily="34" charset="0"/>
              </a:rPr>
              <a:t>Testing Sample no. 41 </a:t>
            </a:r>
          </a:p>
          <a:p>
            <a:r>
              <a:rPr lang="en-SG" sz="1200" i="1" dirty="0">
                <a:latin typeface="Arial" panose="020B0604020202020204" pitchFamily="34" charset="0"/>
              </a:rPr>
              <a:t>V </a:t>
            </a:r>
            <a:r>
              <a:rPr lang="en-SG" sz="1200" dirty="0">
                <a:latin typeface="Arial" panose="020B0604020202020204" pitchFamily="34" charset="0"/>
              </a:rPr>
              <a:t>=</a:t>
            </a:r>
            <a:r>
              <a:rPr lang="en-SG" sz="1200" b="0" i="0" dirty="0">
                <a:effectLst/>
                <a:latin typeface="Arial" panose="020B0604020202020204" pitchFamily="34" charset="0"/>
              </a:rPr>
              <a:t>1 m/s</a:t>
            </a:r>
          </a:p>
          <a:p>
            <a:r>
              <a:rPr lang="en-SG" sz="1200" b="0" i="1" dirty="0">
                <a:effectLst/>
                <a:latin typeface="Arial" panose="020B0604020202020204" pitchFamily="34" charset="0"/>
              </a:rPr>
              <a:t>P </a:t>
            </a:r>
            <a:r>
              <a:rPr lang="en-SG" sz="1200" b="0" i="0" dirty="0">
                <a:effectLst/>
                <a:latin typeface="Arial" panose="020B0604020202020204" pitchFamily="34" charset="0"/>
              </a:rPr>
              <a:t>=40 W</a:t>
            </a:r>
            <a:endParaRPr lang="en-SG" sz="1200" dirty="0"/>
          </a:p>
        </p:txBody>
      </p:sp>
      <p:sp>
        <p:nvSpPr>
          <p:cNvPr id="3" name="Rectangle 2"/>
          <p:cNvSpPr/>
          <p:nvPr/>
        </p:nvSpPr>
        <p:spPr>
          <a:xfrm>
            <a:off x="78140" y="922687"/>
            <a:ext cx="3912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training datasets</a:t>
            </a:r>
            <a:endParaRPr lang="en-SG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4902" y="922687"/>
            <a:ext cx="3514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Arial" panose="020B0604020202020204" pitchFamily="34" charset="0"/>
              </a:rPr>
              <a:t>Predicted i</a:t>
            </a:r>
            <a:r>
              <a:rPr lang="en-SG" b="0" i="0" dirty="0">
                <a:effectLst/>
                <a:latin typeface="Arial" panose="020B0604020202020204" pitchFamily="34" charset="0"/>
              </a:rPr>
              <a:t>sotherms of Region 2</a:t>
            </a:r>
            <a:endParaRPr lang="en-SG" dirty="0"/>
          </a:p>
        </p:txBody>
      </p:sp>
      <p:sp>
        <p:nvSpPr>
          <p:cNvPr id="47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4683631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Model setting</a:t>
            </a:r>
          </a:p>
        </p:txBody>
      </p:sp>
    </p:spTree>
    <p:extLst>
      <p:ext uri="{BB962C8B-B14F-4D97-AF65-F5344CB8AC3E}">
        <p14:creationId xmlns:p14="http://schemas.microsoft.com/office/powerpoint/2010/main" val="289192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073176" y="2706634"/>
            <a:ext cx="10666842" cy="4133003"/>
            <a:chOff x="1073176" y="2706634"/>
            <a:chExt cx="10666842" cy="4133003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3176" y="2706634"/>
              <a:ext cx="10666842" cy="3699161"/>
            </a:xfrm>
            <a:prstGeom prst="rect">
              <a:avLst/>
            </a:prstGeom>
          </p:spPr>
        </p:pic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A947BB5A-505E-4944-ACFB-060695F0B6EC}"/>
                </a:ext>
              </a:extLst>
            </p:cNvPr>
            <p:cNvSpPr txBox="1"/>
            <p:nvPr/>
          </p:nvSpPr>
          <p:spPr>
            <a:xfrm>
              <a:off x="9976009" y="5535294"/>
              <a:ext cx="884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 </a:t>
              </a:r>
              <a:r>
                <a:rPr lang="en-SG" sz="16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SG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layer </a:t>
              </a:r>
              <a:endParaRPr lang="en-SG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28">
              <a:extLst>
                <a:ext uri="{FF2B5EF4-FFF2-40B4-BE49-F238E27FC236}">
                  <a16:creationId xmlns:a16="http://schemas.microsoft.com/office/drawing/2014/main" id="{6CE9B511-71D6-CC47-9E2C-2D9AAC30468B}"/>
                </a:ext>
              </a:extLst>
            </p:cNvPr>
            <p:cNvSpPr txBox="1"/>
            <p:nvPr/>
          </p:nvSpPr>
          <p:spPr>
            <a:xfrm>
              <a:off x="10045798" y="6039770"/>
              <a:ext cx="1290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 </a:t>
              </a:r>
              <a:r>
                <a:rPr lang="en-SG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j+</a:t>
              </a:r>
              <a:r>
                <a:rPr lang="en-SG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r>
                <a:rPr lang="en-SG" sz="16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SG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layer </a:t>
              </a:r>
              <a:endParaRPr lang="en-SG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260">
                  <a:extLst>
                    <a:ext uri="{FF2B5EF4-FFF2-40B4-BE49-F238E27FC236}">
                      <a16:creationId xmlns:a16="http://schemas.microsoft.com/office/drawing/2014/main" id="{7CE08005-8E5C-AA47-874F-963F2B4AF648}"/>
                    </a:ext>
                  </a:extLst>
                </p:cNvPr>
                <p:cNvSpPr txBox="1"/>
                <p:nvPr/>
              </p:nvSpPr>
              <p:spPr>
                <a:xfrm>
                  <a:off x="8006692" y="6461036"/>
                  <a:ext cx="10092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260">
                  <a:extLst>
                    <a:ext uri="{FF2B5EF4-FFF2-40B4-BE49-F238E27FC236}">
                      <a16:creationId xmlns:a16="http://schemas.microsoft.com/office/drawing/2014/main" id="{7CE08005-8E5C-AA47-874F-963F2B4AF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92" y="6461036"/>
                  <a:ext cx="100926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260">
                  <a:extLst>
                    <a:ext uri="{FF2B5EF4-FFF2-40B4-BE49-F238E27FC236}">
                      <a16:creationId xmlns:a16="http://schemas.microsoft.com/office/drawing/2014/main" id="{6CC05ECF-9B74-514F-A194-D17152869EFE}"/>
                    </a:ext>
                  </a:extLst>
                </p:cNvPr>
                <p:cNvSpPr txBox="1"/>
                <p:nvPr/>
              </p:nvSpPr>
              <p:spPr>
                <a:xfrm>
                  <a:off x="6958205" y="6445647"/>
                  <a:ext cx="10092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260">
                  <a:extLst>
                    <a:ext uri="{FF2B5EF4-FFF2-40B4-BE49-F238E27FC236}">
                      <a16:creationId xmlns:a16="http://schemas.microsoft.com/office/drawing/2014/main" id="{6CC05ECF-9B74-514F-A194-D17152869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8205" y="6445647"/>
                  <a:ext cx="100926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205"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260">
                  <a:extLst>
                    <a:ext uri="{FF2B5EF4-FFF2-40B4-BE49-F238E27FC236}">
                      <a16:creationId xmlns:a16="http://schemas.microsoft.com/office/drawing/2014/main" id="{3810D334-D1ED-814C-8C44-D20F29689284}"/>
                    </a:ext>
                  </a:extLst>
                </p:cNvPr>
                <p:cNvSpPr txBox="1"/>
                <p:nvPr/>
              </p:nvSpPr>
              <p:spPr>
                <a:xfrm>
                  <a:off x="9583081" y="6470305"/>
                  <a:ext cx="10092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260">
                  <a:extLst>
                    <a:ext uri="{FF2B5EF4-FFF2-40B4-BE49-F238E27FC236}">
                      <a16:creationId xmlns:a16="http://schemas.microsoft.com/office/drawing/2014/main" id="{3810D334-D1ED-814C-8C44-D20F29689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3081" y="6470305"/>
                  <a:ext cx="1009266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205"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260">
              <a:extLst>
                <a:ext uri="{FF2B5EF4-FFF2-40B4-BE49-F238E27FC236}">
                  <a16:creationId xmlns:a16="http://schemas.microsoft.com/office/drawing/2014/main" id="{88747986-4927-9E4C-A752-61FF887CE7F9}"/>
                </a:ext>
              </a:extLst>
            </p:cNvPr>
            <p:cNvSpPr txBox="1"/>
            <p:nvPr/>
          </p:nvSpPr>
          <p:spPr>
            <a:xfrm>
              <a:off x="6804767" y="4639251"/>
              <a:ext cx="323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04" name="TextBox 48">
              <a:extLst>
                <a:ext uri="{FF2B5EF4-FFF2-40B4-BE49-F238E27FC236}">
                  <a16:creationId xmlns:a16="http://schemas.microsoft.com/office/drawing/2014/main" id="{2B044794-9EB0-3F41-9F28-746C0B6431AD}"/>
                </a:ext>
              </a:extLst>
            </p:cNvPr>
            <p:cNvSpPr txBox="1"/>
            <p:nvPr/>
          </p:nvSpPr>
          <p:spPr>
            <a:xfrm>
              <a:off x="2548380" y="3142854"/>
              <a:ext cx="1109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Isotherms</a:t>
              </a:r>
              <a:endParaRPr lang="en-SG" sz="1600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6CE00C8B-C5A3-A845-A587-3C605EFA1201}"/>
                </a:ext>
              </a:extLst>
            </p:cNvPr>
            <p:cNvCxnSpPr>
              <a:cxnSpLocks/>
            </p:cNvCxnSpPr>
            <p:nvPr/>
          </p:nvCxnSpPr>
          <p:spPr>
            <a:xfrm>
              <a:off x="7231900" y="6366000"/>
              <a:ext cx="0" cy="1592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9839CEB4-30B9-4540-8CD4-CE4145F38E31}"/>
                </a:ext>
              </a:extLst>
            </p:cNvPr>
            <p:cNvCxnSpPr>
              <a:cxnSpLocks/>
            </p:cNvCxnSpPr>
            <p:nvPr/>
          </p:nvCxnSpPr>
          <p:spPr>
            <a:xfrm>
              <a:off x="8448899" y="6354250"/>
              <a:ext cx="0" cy="18279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箭头连接符 114">
              <a:extLst>
                <a:ext uri="{FF2B5EF4-FFF2-40B4-BE49-F238E27FC236}">
                  <a16:creationId xmlns:a16="http://schemas.microsoft.com/office/drawing/2014/main" id="{3CF750C3-0B56-D040-BD9D-04D6431E5E51}"/>
                </a:ext>
              </a:extLst>
            </p:cNvPr>
            <p:cNvCxnSpPr>
              <a:cxnSpLocks/>
            </p:cNvCxnSpPr>
            <p:nvPr/>
          </p:nvCxnSpPr>
          <p:spPr>
            <a:xfrm>
              <a:off x="9807748" y="6358661"/>
              <a:ext cx="0" cy="17397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115">
              <a:extLst>
                <a:ext uri="{FF2B5EF4-FFF2-40B4-BE49-F238E27FC236}">
                  <a16:creationId xmlns:a16="http://schemas.microsoft.com/office/drawing/2014/main" id="{7ACB1CD9-BCC3-E643-9398-948B96407628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>
              <a:off x="3103224" y="3512186"/>
              <a:ext cx="491457" cy="84933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2E86C801-5C7A-4146-ABD0-17A654C4C6D4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>
              <a:off x="3103224" y="3512186"/>
              <a:ext cx="462824" cy="150474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A3DCDF7B-0B64-4746-9300-A536F5EC4081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 flipH="1">
              <a:off x="2994304" y="3512186"/>
              <a:ext cx="108920" cy="34174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28">
            <a:extLst>
              <a:ext uri="{FF2B5EF4-FFF2-40B4-BE49-F238E27FC236}">
                <a16:creationId xmlns:a16="http://schemas.microsoft.com/office/drawing/2014/main" id="{D5769503-3C23-FB44-9E7C-D4D19608A9E7}"/>
              </a:ext>
            </a:extLst>
          </p:cNvPr>
          <p:cNvSpPr txBox="1"/>
          <p:nvPr/>
        </p:nvSpPr>
        <p:spPr>
          <a:xfrm rot="20142440">
            <a:off x="3727082" y="5176027"/>
            <a:ext cx="212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base line</a:t>
            </a:r>
            <a:r>
              <a:rPr lang="zh-CN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SG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SG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28">
            <a:extLst>
              <a:ext uri="{FF2B5EF4-FFF2-40B4-BE49-F238E27FC236}">
                <a16:creationId xmlns:a16="http://schemas.microsoft.com/office/drawing/2014/main" id="{8792882A-35CF-6741-9CF5-4344F8D8CC54}"/>
              </a:ext>
            </a:extLst>
          </p:cNvPr>
          <p:cNvSpPr txBox="1"/>
          <p:nvPr/>
        </p:nvSpPr>
        <p:spPr>
          <a:xfrm>
            <a:off x="8766664" y="3378422"/>
            <a:ext cx="71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SG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endParaRPr lang="en-SG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28">
            <a:extLst>
              <a:ext uri="{FF2B5EF4-FFF2-40B4-BE49-F238E27FC236}">
                <a16:creationId xmlns:a16="http://schemas.microsoft.com/office/drawing/2014/main" id="{DE0DE0F9-0530-974E-9ABD-D72689B07DBA}"/>
              </a:ext>
            </a:extLst>
          </p:cNvPr>
          <p:cNvSpPr txBox="1"/>
          <p:nvPr/>
        </p:nvSpPr>
        <p:spPr>
          <a:xfrm>
            <a:off x="9126220" y="3768025"/>
            <a:ext cx="72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SG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en-SG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28">
                <a:extLst>
                  <a:ext uri="{FF2B5EF4-FFF2-40B4-BE49-F238E27FC236}">
                    <a16:creationId xmlns:a16="http://schemas.microsoft.com/office/drawing/2014/main" id="{D277A850-8C5E-1F40-B15F-C83FDCF39C3C}"/>
                  </a:ext>
                </a:extLst>
              </p:cNvPr>
              <p:cNvSpPr txBox="1"/>
              <p:nvPr/>
            </p:nvSpPr>
            <p:spPr>
              <a:xfrm>
                <a:off x="9311654" y="2694004"/>
                <a:ext cx="2061805" cy="66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SG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SG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high</m:t>
                          </m:r>
                        </m:sub>
                      </m:sSub>
                      <m:r>
                        <a:rPr kumimoji="1" lang="en-US" altLang="zh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SG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SG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high</m:t>
                          </m:r>
                        </m:sub>
                      </m:sSub>
                      <m:r>
                        <a:rPr kumimoji="1" lang="en-US" altLang="zh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∩</m:t>
                      </m:r>
                      <m:sSub>
                        <m:sSubPr>
                          <m:ctrlPr>
                            <a:rPr kumimoji="1" lang="en-US" altLang="zh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SG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SG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kumimoji="1" lang="en-US" altLang="zh-SG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SG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SG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low</m:t>
                          </m:r>
                        </m:sub>
                      </m:sSub>
                      <m:r>
                        <a:rPr kumimoji="1" lang="en-US" altLang="zh-SG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en-US" altLang="zh-SG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SG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SG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low</m:t>
                          </m:r>
                        </m:sub>
                      </m:sSub>
                      <m:r>
                        <a:rPr kumimoji="1" lang="en-US" altLang="zh-SG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∩</m:t>
                      </m:r>
                      <m:sSub>
                        <m:sSubPr>
                          <m:ctrlPr>
                            <a:rPr kumimoji="1" lang="en-US" altLang="zh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SG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SG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kumimoji="1" lang="en-US" altLang="zh-SG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TextBox 28">
                <a:extLst>
                  <a:ext uri="{FF2B5EF4-FFF2-40B4-BE49-F238E27FC236}">
                    <a16:creationId xmlns:a16="http://schemas.microsoft.com/office/drawing/2014/main" id="{D277A850-8C5E-1F40-B15F-C83FDCF39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654" y="2694004"/>
                <a:ext cx="2061805" cy="666144"/>
              </a:xfrm>
              <a:prstGeom prst="rect">
                <a:avLst/>
              </a:prstGeom>
              <a:blipFill>
                <a:blip r:embed="rId7"/>
                <a:stretch>
                  <a:fillRect b="-367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4640" y="5434698"/>
            <a:ext cx="1845377" cy="1395670"/>
            <a:chOff x="494640" y="5434698"/>
            <a:chExt cx="1845377" cy="139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178EC905-DDE9-4644-8C5D-FDD4A11415E3}"/>
                    </a:ext>
                  </a:extLst>
                </p:cNvPr>
                <p:cNvSpPr/>
                <p:nvPr/>
              </p:nvSpPr>
              <p:spPr>
                <a:xfrm>
                  <a:off x="1073176" y="5434698"/>
                  <a:ext cx="721608" cy="3954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SG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SG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high</m:t>
                            </m:r>
                          </m:sub>
                        </m:sSub>
                      </m:oMath>
                    </m:oMathPara>
                  </a14:m>
                  <a:endParaRPr lang="zh-SG" altLang="en-US" dirty="0"/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178EC905-DDE9-4644-8C5D-FDD4A11415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176" y="5434698"/>
                  <a:ext cx="721608" cy="395493"/>
                </a:xfrm>
                <a:prstGeom prst="rect">
                  <a:avLst/>
                </a:prstGeom>
                <a:blipFill>
                  <a:blip r:embed="rId8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157D0F9E-5B29-F544-86B5-26B424258379}"/>
                    </a:ext>
                  </a:extLst>
                </p:cNvPr>
                <p:cNvSpPr/>
                <p:nvPr/>
              </p:nvSpPr>
              <p:spPr>
                <a:xfrm>
                  <a:off x="1352231" y="5960947"/>
                  <a:ext cx="6639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SG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SG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low</m:t>
                            </m:r>
                          </m:sub>
                        </m:sSub>
                      </m:oMath>
                    </m:oMathPara>
                  </a14:m>
                  <a:endParaRPr lang="zh-SG" altLang="en-US" dirty="0"/>
                </a:p>
              </p:txBody>
            </p:sp>
          </mc:Choice>
          <mc:Fallback xmlns="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157D0F9E-5B29-F544-86B5-26B4242583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2231" y="5960947"/>
                  <a:ext cx="66390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5DD52C7C-43F3-9348-9A38-D83F42113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170" y="5768314"/>
              <a:ext cx="309738" cy="76249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7AFD8B15-4883-9944-9424-1EB6CA66C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170" y="6270430"/>
              <a:ext cx="501776" cy="27073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B7080B02-1CAD-E54E-A9AD-96CFB2EE8AE3}"/>
                </a:ext>
              </a:extLst>
            </p:cNvPr>
            <p:cNvSpPr/>
            <p:nvPr/>
          </p:nvSpPr>
          <p:spPr>
            <a:xfrm>
              <a:off x="494640" y="6461036"/>
              <a:ext cx="18453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SG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planes</a:t>
              </a:r>
              <a:endParaRPr lang="zh-SG" altLang="en-US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446765" y="2762466"/>
            <a:ext cx="2738250" cy="1599056"/>
            <a:chOff x="6446765" y="2762466"/>
            <a:chExt cx="2738250" cy="1599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F5F0B28E-D052-0347-95B0-DCCB845A1C66}"/>
                    </a:ext>
                  </a:extLst>
                </p:cNvPr>
                <p:cNvSpPr/>
                <p:nvPr/>
              </p:nvSpPr>
              <p:spPr>
                <a:xfrm>
                  <a:off x="6446765" y="2762466"/>
                  <a:ext cx="2738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SG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𝑃𝑙𝑎𝑛𝑒</m:t>
                        </m:r>
                        <m:r>
                          <a:rPr kumimoji="1" lang="en-US" altLang="zh-SG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S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SG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  <m:r>
                          <a:rPr kumimoji="1" lang="en-US" altLang="zh-SG" b="0" i="0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m:rPr>
                            <m:sty m:val="p"/>
                          </m:rPr>
                          <a:rPr kumimoji="1" lang="en-US" altLang="zh-SG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kumimoji="1" lang="en-US" altLang="zh-S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SG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S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S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G</m:t>
                            </m:r>
                          </m:sub>
                        </m:sSub>
                        <m:r>
                          <a:rPr kumimoji="1" lang="en-US" altLang="zh-SG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SG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S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S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kumimoji="1" lang="en-US" altLang="zh-S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⊂</m:t>
                        </m:r>
                        <m:sSub>
                          <m:sSubPr>
                            <m:ctrlPr>
                              <a:rPr kumimoji="1" lang="en-US" altLang="zh-SG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S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S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G</m:t>
                            </m:r>
                          </m:sub>
                        </m:sSub>
                      </m:oMath>
                    </m:oMathPara>
                  </a14:m>
                  <a:endParaRPr kumimoji="1" lang="en-US" altLang="zh-SG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F5F0B28E-D052-0347-95B0-DCCB845A1C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6765" y="2762466"/>
                  <a:ext cx="273825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直线连接符 110">
              <a:extLst>
                <a:ext uri="{FF2B5EF4-FFF2-40B4-BE49-F238E27FC236}">
                  <a16:creationId xmlns:a16="http://schemas.microsoft.com/office/drawing/2014/main" id="{6CC6B2C6-D613-B345-8570-FC4CA17F3D72}"/>
                </a:ext>
              </a:extLst>
            </p:cNvPr>
            <p:cNvCxnSpPr>
              <a:cxnSpLocks/>
            </p:cNvCxnSpPr>
            <p:nvPr/>
          </p:nvCxnSpPr>
          <p:spPr>
            <a:xfrm>
              <a:off x="7792440" y="3051955"/>
              <a:ext cx="46900" cy="1309567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2C2086BD-D6AC-AF4A-AF71-3E0000BC3A45}"/>
              </a:ext>
            </a:extLst>
          </p:cNvPr>
          <p:cNvCxnSpPr>
            <a:cxnSpLocks/>
          </p:cNvCxnSpPr>
          <p:nvPr/>
        </p:nvCxnSpPr>
        <p:spPr>
          <a:xfrm flipV="1">
            <a:off x="8947574" y="3323257"/>
            <a:ext cx="700702" cy="18257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5B27220B-388E-F64A-A4C0-EF1902D65FF8}"/>
              </a:ext>
            </a:extLst>
          </p:cNvPr>
          <p:cNvCxnSpPr>
            <a:cxnSpLocks/>
          </p:cNvCxnSpPr>
          <p:nvPr/>
        </p:nvCxnSpPr>
        <p:spPr>
          <a:xfrm flipV="1">
            <a:off x="9464034" y="3318202"/>
            <a:ext cx="184242" cy="5983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894807" y="1069133"/>
            <a:ext cx="8996663" cy="1670352"/>
            <a:chOff x="1894807" y="1069133"/>
            <a:chExt cx="8996663" cy="1670352"/>
          </a:xfrm>
        </p:grpSpPr>
        <p:pic>
          <p:nvPicPr>
            <p:cNvPr id="52" name="Picture 68">
              <a:extLst>
                <a:ext uri="{FF2B5EF4-FFF2-40B4-BE49-F238E27FC236}">
                  <a16:creationId xmlns:a16="http://schemas.microsoft.com/office/drawing/2014/main" id="{A3256F4B-16DB-A645-AA82-9613AE08D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7215827" y="1528623"/>
              <a:ext cx="3675641" cy="121086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2A654C-CFF8-954E-89DB-96A31F44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2017184" y="1450717"/>
              <a:ext cx="3532914" cy="1192082"/>
            </a:xfrm>
            <a:prstGeom prst="rect">
              <a:avLst/>
            </a:prstGeom>
          </p:spPr>
        </p:pic>
        <p:sp>
          <p:nvSpPr>
            <p:cNvPr id="56" name="TextBox 47">
              <a:extLst>
                <a:ext uri="{FF2B5EF4-FFF2-40B4-BE49-F238E27FC236}">
                  <a16:creationId xmlns:a16="http://schemas.microsoft.com/office/drawing/2014/main" id="{0109621C-AC4F-0F4E-9DE0-51D8618BFDDC}"/>
                </a:ext>
              </a:extLst>
            </p:cNvPr>
            <p:cNvSpPr txBox="1"/>
            <p:nvPr/>
          </p:nvSpPr>
          <p:spPr>
            <a:xfrm>
              <a:off x="7064635" y="1133743"/>
              <a:ext cx="35277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</a:t>
              </a:r>
              <a:r>
                <a:rPr lang="en-US" sz="14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calculation by the interpolation</a:t>
              </a:r>
              <a:endParaRPr lang="en-SG" sz="1400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48">
              <a:extLst>
                <a:ext uri="{FF2B5EF4-FFF2-40B4-BE49-F238E27FC236}">
                  <a16:creationId xmlns:a16="http://schemas.microsoft.com/office/drawing/2014/main" id="{FF34F466-1689-6642-85AE-49F48BE153D1}"/>
                </a:ext>
              </a:extLst>
            </p:cNvPr>
            <p:cNvSpPr txBox="1"/>
            <p:nvPr/>
          </p:nvSpPr>
          <p:spPr>
            <a:xfrm>
              <a:off x="1918945" y="1158444"/>
              <a:ext cx="17562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</a:t>
              </a:r>
              <a:r>
                <a:rPr lang="en-US" sz="1400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isotherms</a:t>
              </a:r>
              <a:endParaRPr lang="en-SG" sz="1400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45A153E-D6B6-1540-AC6B-9EC15FFBD583}"/>
                </a:ext>
              </a:extLst>
            </p:cNvPr>
            <p:cNvSpPr/>
            <p:nvPr/>
          </p:nvSpPr>
          <p:spPr>
            <a:xfrm>
              <a:off x="1894807" y="1219733"/>
              <a:ext cx="3844230" cy="1519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A258A2A-1067-DB4F-B123-37EC4646E557}"/>
                </a:ext>
              </a:extLst>
            </p:cNvPr>
            <p:cNvSpPr/>
            <p:nvPr/>
          </p:nvSpPr>
          <p:spPr>
            <a:xfrm>
              <a:off x="7047240" y="1207521"/>
              <a:ext cx="3844230" cy="15319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25" name="右箭头 24">
              <a:extLst>
                <a:ext uri="{FF2B5EF4-FFF2-40B4-BE49-F238E27FC236}">
                  <a16:creationId xmlns:a16="http://schemas.microsoft.com/office/drawing/2014/main" id="{3A7B4E2C-05F7-D14D-94F1-B7770872585C}"/>
                </a:ext>
              </a:extLst>
            </p:cNvPr>
            <p:cNvSpPr/>
            <p:nvPr/>
          </p:nvSpPr>
          <p:spPr>
            <a:xfrm>
              <a:off x="5551501" y="1424245"/>
              <a:ext cx="1818344" cy="130638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5" name="TextBox 46">
              <a:extLst>
                <a:ext uri="{FF2B5EF4-FFF2-40B4-BE49-F238E27FC236}">
                  <a16:creationId xmlns:a16="http://schemas.microsoft.com/office/drawing/2014/main" id="{8E382B39-9B76-A94F-BD89-EC99EDF4B704}"/>
                </a:ext>
              </a:extLst>
            </p:cNvPr>
            <p:cNvSpPr txBox="1"/>
            <p:nvPr/>
          </p:nvSpPr>
          <p:spPr>
            <a:xfrm>
              <a:off x="5497051" y="1777898"/>
              <a:ext cx="17341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 field reconstruction</a:t>
              </a:r>
              <a:endParaRPr lang="en-SG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0" name="Group 69">
              <a:extLst>
                <a:ext uri="{FF2B5EF4-FFF2-40B4-BE49-F238E27FC236}">
                  <a16:creationId xmlns:a16="http://schemas.microsoft.com/office/drawing/2014/main" id="{0D4D5044-5824-4547-BE09-3890D1C248F0}"/>
                </a:ext>
              </a:extLst>
            </p:cNvPr>
            <p:cNvGrpSpPr/>
            <p:nvPr/>
          </p:nvGrpSpPr>
          <p:grpSpPr>
            <a:xfrm>
              <a:off x="4943021" y="1069133"/>
              <a:ext cx="615095" cy="831205"/>
              <a:chOff x="-375853" y="3856831"/>
              <a:chExt cx="615095" cy="831205"/>
            </a:xfrm>
          </p:grpSpPr>
          <p:cxnSp>
            <p:nvCxnSpPr>
              <p:cNvPr id="91" name="Straight Arrow Connector 70">
                <a:extLst>
                  <a:ext uri="{FF2B5EF4-FFF2-40B4-BE49-F238E27FC236}">
                    <a16:creationId xmlns:a16="http://schemas.microsoft.com/office/drawing/2014/main" id="{078834AD-219C-E146-8B77-E3E7FAAC3CFC}"/>
                  </a:ext>
                </a:extLst>
              </p:cNvPr>
              <p:cNvCxnSpPr/>
              <p:nvPr/>
            </p:nvCxnSpPr>
            <p:spPr>
              <a:xfrm flipH="1">
                <a:off x="10513" y="4327911"/>
                <a:ext cx="138632" cy="208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71">
                <a:extLst>
                  <a:ext uri="{FF2B5EF4-FFF2-40B4-BE49-F238E27FC236}">
                    <a16:creationId xmlns:a16="http://schemas.microsoft.com/office/drawing/2014/main" id="{DDB291CA-1BD1-CF45-BBA7-F7BCAEE45D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71803" y="4315211"/>
                <a:ext cx="3209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72">
                <a:extLst>
                  <a:ext uri="{FF2B5EF4-FFF2-40B4-BE49-F238E27FC236}">
                    <a16:creationId xmlns:a16="http://schemas.microsoft.com/office/drawing/2014/main" id="{18C8712B-6FBE-6041-BDBC-8A40CAB3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145" y="4040363"/>
                <a:ext cx="0" cy="2875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73">
                <a:extLst>
                  <a:ext uri="{FF2B5EF4-FFF2-40B4-BE49-F238E27FC236}">
                    <a16:creationId xmlns:a16="http://schemas.microsoft.com/office/drawing/2014/main" id="{1C161B99-9F58-9243-8A09-2F1058186CF4}"/>
                  </a:ext>
                </a:extLst>
              </p:cNvPr>
              <p:cNvSpPr txBox="1"/>
              <p:nvPr/>
            </p:nvSpPr>
            <p:spPr>
              <a:xfrm>
                <a:off x="214" y="4287926"/>
                <a:ext cx="2390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SG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TextBox 74">
                <a:extLst>
                  <a:ext uri="{FF2B5EF4-FFF2-40B4-BE49-F238E27FC236}">
                    <a16:creationId xmlns:a16="http://schemas.microsoft.com/office/drawing/2014/main" id="{63E367C3-B05F-634E-BAD7-CD591CFF85CD}"/>
                  </a:ext>
                </a:extLst>
              </p:cNvPr>
              <p:cNvSpPr txBox="1"/>
              <p:nvPr/>
            </p:nvSpPr>
            <p:spPr>
              <a:xfrm>
                <a:off x="-375853" y="4087871"/>
                <a:ext cx="257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SG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TextBox 75">
                <a:extLst>
                  <a:ext uri="{FF2B5EF4-FFF2-40B4-BE49-F238E27FC236}">
                    <a16:creationId xmlns:a16="http://schemas.microsoft.com/office/drawing/2014/main" id="{63CD7B87-5D99-B74C-BCBB-4586085795F3}"/>
                  </a:ext>
                </a:extLst>
              </p:cNvPr>
              <p:cNvSpPr txBox="1"/>
              <p:nvPr/>
            </p:nvSpPr>
            <p:spPr>
              <a:xfrm>
                <a:off x="-98134" y="3856831"/>
                <a:ext cx="257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SG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7" name="Group 69">
              <a:extLst>
                <a:ext uri="{FF2B5EF4-FFF2-40B4-BE49-F238E27FC236}">
                  <a16:creationId xmlns:a16="http://schemas.microsoft.com/office/drawing/2014/main" id="{6E0AE4FA-0D69-304C-9FD4-D09C443D595E}"/>
                </a:ext>
              </a:extLst>
            </p:cNvPr>
            <p:cNvGrpSpPr/>
            <p:nvPr/>
          </p:nvGrpSpPr>
          <p:grpSpPr>
            <a:xfrm>
              <a:off x="10233280" y="1219733"/>
              <a:ext cx="615095" cy="874683"/>
              <a:chOff x="-375853" y="3813353"/>
              <a:chExt cx="615095" cy="874683"/>
            </a:xfrm>
          </p:grpSpPr>
          <p:cxnSp>
            <p:nvCxnSpPr>
              <p:cNvPr id="98" name="Straight Arrow Connector 70">
                <a:extLst>
                  <a:ext uri="{FF2B5EF4-FFF2-40B4-BE49-F238E27FC236}">
                    <a16:creationId xmlns:a16="http://schemas.microsoft.com/office/drawing/2014/main" id="{6B6021FE-DD2E-1C46-8730-426B6BC8060F}"/>
                  </a:ext>
                </a:extLst>
              </p:cNvPr>
              <p:cNvCxnSpPr/>
              <p:nvPr/>
            </p:nvCxnSpPr>
            <p:spPr>
              <a:xfrm flipH="1">
                <a:off x="10513" y="4327911"/>
                <a:ext cx="138632" cy="208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71">
                <a:extLst>
                  <a:ext uri="{FF2B5EF4-FFF2-40B4-BE49-F238E27FC236}">
                    <a16:creationId xmlns:a16="http://schemas.microsoft.com/office/drawing/2014/main" id="{0970F987-955A-C647-AE47-B96E7E6077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71803" y="4315211"/>
                <a:ext cx="3209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72">
                <a:extLst>
                  <a:ext uri="{FF2B5EF4-FFF2-40B4-BE49-F238E27FC236}">
                    <a16:creationId xmlns:a16="http://schemas.microsoft.com/office/drawing/2014/main" id="{BADA7E80-A431-564F-839E-62C3063F9D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145" y="4040363"/>
                <a:ext cx="0" cy="2875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73">
                <a:extLst>
                  <a:ext uri="{FF2B5EF4-FFF2-40B4-BE49-F238E27FC236}">
                    <a16:creationId xmlns:a16="http://schemas.microsoft.com/office/drawing/2014/main" id="{BCFEB7E4-503C-D54C-9943-E83EE8D1985C}"/>
                  </a:ext>
                </a:extLst>
              </p:cNvPr>
              <p:cNvSpPr txBox="1"/>
              <p:nvPr/>
            </p:nvSpPr>
            <p:spPr>
              <a:xfrm>
                <a:off x="214" y="4287926"/>
                <a:ext cx="2390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SG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TextBox 74">
                <a:extLst>
                  <a:ext uri="{FF2B5EF4-FFF2-40B4-BE49-F238E27FC236}">
                    <a16:creationId xmlns:a16="http://schemas.microsoft.com/office/drawing/2014/main" id="{C6D481F8-B1AA-4E4F-A225-320E74AEE1E2}"/>
                  </a:ext>
                </a:extLst>
              </p:cNvPr>
              <p:cNvSpPr txBox="1"/>
              <p:nvPr/>
            </p:nvSpPr>
            <p:spPr>
              <a:xfrm>
                <a:off x="-375853" y="4087871"/>
                <a:ext cx="257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SG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TextBox 75">
                <a:extLst>
                  <a:ext uri="{FF2B5EF4-FFF2-40B4-BE49-F238E27FC236}">
                    <a16:creationId xmlns:a16="http://schemas.microsoft.com/office/drawing/2014/main" id="{835A1D7D-7C4D-0F49-BD87-9696E0574A5D}"/>
                  </a:ext>
                </a:extLst>
              </p:cNvPr>
              <p:cNvSpPr txBox="1"/>
              <p:nvPr/>
            </p:nvSpPr>
            <p:spPr>
              <a:xfrm>
                <a:off x="-92347" y="3813353"/>
                <a:ext cx="257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SG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092170" y="1021886"/>
            <a:ext cx="10313771" cy="1744325"/>
            <a:chOff x="115824" y="865100"/>
            <a:chExt cx="10313771" cy="1744325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5824" y="865100"/>
              <a:ext cx="10313771" cy="1744325"/>
            </a:xfrm>
            <a:prstGeom prst="rect">
              <a:avLst/>
            </a:prstGeom>
          </p:spPr>
        </p:pic>
        <p:grpSp>
          <p:nvGrpSpPr>
            <p:cNvPr id="120" name="Group 119"/>
            <p:cNvGrpSpPr/>
            <p:nvPr/>
          </p:nvGrpSpPr>
          <p:grpSpPr>
            <a:xfrm>
              <a:off x="1640823" y="1009417"/>
              <a:ext cx="8399256" cy="1550494"/>
              <a:chOff x="1786782" y="5568585"/>
              <a:chExt cx="8399256" cy="1550494"/>
            </a:xfrm>
          </p:grpSpPr>
          <p:pic>
            <p:nvPicPr>
              <p:cNvPr id="121" name="图片 123">
                <a:extLst>
                  <a:ext uri="{FF2B5EF4-FFF2-40B4-BE49-F238E27FC236}">
                    <a16:creationId xmlns:a16="http://schemas.microsoft.com/office/drawing/2014/main" id="{0AE6E52F-45E7-424E-B31B-6BC202082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40252" y="5775266"/>
                <a:ext cx="4220542" cy="1322160"/>
              </a:xfrm>
              <a:prstGeom prst="rect">
                <a:avLst/>
              </a:prstGeom>
            </p:spPr>
          </p:pic>
          <p:sp>
            <p:nvSpPr>
              <p:cNvPr id="122" name="TextBox 28">
                <a:extLst>
                  <a:ext uri="{FF2B5EF4-FFF2-40B4-BE49-F238E27FC236}">
                    <a16:creationId xmlns:a16="http://schemas.microsoft.com/office/drawing/2014/main" id="{ABB83505-2768-8442-826C-C1F5552F60C3}"/>
                  </a:ext>
                </a:extLst>
              </p:cNvPr>
              <p:cNvSpPr txBox="1"/>
              <p:nvPr/>
            </p:nvSpPr>
            <p:spPr>
              <a:xfrm>
                <a:off x="8356227" y="5944404"/>
                <a:ext cx="8845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:r>
                  <a:rPr lang="en-SG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SG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 </a:t>
                </a:r>
                <a:endParaRPr lang="en-SG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6A5B5FA6-FFA1-A041-9190-C5448A2D3A79}"/>
                  </a:ext>
                </a:extLst>
              </p:cNvPr>
              <p:cNvSpPr txBox="1"/>
              <p:nvPr/>
            </p:nvSpPr>
            <p:spPr>
              <a:xfrm>
                <a:off x="8321219" y="6607452"/>
                <a:ext cx="12908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</a:t>
                </a:r>
                <a:r>
                  <a:rPr lang="en-SG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j+</a:t>
                </a:r>
                <a:r>
                  <a:rPr lang="en-SG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</a:t>
                </a:r>
                <a:r>
                  <a:rPr lang="en-SG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SG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 </a:t>
                </a:r>
                <a:endParaRPr lang="en-SG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21">
                    <a:extLst>
                      <a:ext uri="{FF2B5EF4-FFF2-40B4-BE49-F238E27FC236}">
                        <a16:creationId xmlns:a16="http://schemas.microsoft.com/office/drawing/2014/main" id="{629A9813-CB34-9F47-80A7-0A39C0A90391}"/>
                      </a:ext>
                    </a:extLst>
                  </p:cNvPr>
                  <p:cNvSpPr txBox="1"/>
                  <p:nvPr/>
                </p:nvSpPr>
                <p:spPr>
                  <a:xfrm>
                    <a:off x="6510780" y="5864937"/>
                    <a:ext cx="52193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5" name="TextBox 21">
                    <a:extLst>
                      <a:ext uri="{FF2B5EF4-FFF2-40B4-BE49-F238E27FC236}">
                        <a16:creationId xmlns:a16="http://schemas.microsoft.com/office/drawing/2014/main" id="{629A9813-CB34-9F47-80A7-0A39C0A903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0780" y="5864937"/>
                    <a:ext cx="521937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11628"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26">
                    <a:extLst>
                      <a:ext uri="{FF2B5EF4-FFF2-40B4-BE49-F238E27FC236}">
                        <a16:creationId xmlns:a16="http://schemas.microsoft.com/office/drawing/2014/main" id="{13ED2462-D353-3B4F-95D4-54FDB6284ABF}"/>
                      </a:ext>
                    </a:extLst>
                  </p:cNvPr>
                  <p:cNvSpPr txBox="1"/>
                  <p:nvPr/>
                </p:nvSpPr>
                <p:spPr>
                  <a:xfrm>
                    <a:off x="5143208" y="5877521"/>
                    <a:ext cx="50166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6" name="TextBox 26">
                    <a:extLst>
                      <a:ext uri="{FF2B5EF4-FFF2-40B4-BE49-F238E27FC236}">
                        <a16:creationId xmlns:a16="http://schemas.microsoft.com/office/drawing/2014/main" id="{13ED2462-D353-3B4F-95D4-54FDB6284A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3208" y="5877521"/>
                    <a:ext cx="501666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117073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43">
                    <a:extLst>
                      <a:ext uri="{FF2B5EF4-FFF2-40B4-BE49-F238E27FC236}">
                        <a16:creationId xmlns:a16="http://schemas.microsoft.com/office/drawing/2014/main" id="{325FABC4-F0C7-5946-8CFE-2920AFDE094F}"/>
                      </a:ext>
                    </a:extLst>
                  </p:cNvPr>
                  <p:cNvSpPr txBox="1"/>
                  <p:nvPr/>
                </p:nvSpPr>
                <p:spPr>
                  <a:xfrm>
                    <a:off x="6620546" y="6765219"/>
                    <a:ext cx="52193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TextBox 43">
                    <a:extLst>
                      <a:ext uri="{FF2B5EF4-FFF2-40B4-BE49-F238E27FC236}">
                        <a16:creationId xmlns:a16="http://schemas.microsoft.com/office/drawing/2014/main" id="{325FABC4-F0C7-5946-8CFE-2920AFDE09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0546" y="6765219"/>
                    <a:ext cx="521937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06977"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45">
                    <a:extLst>
                      <a:ext uri="{FF2B5EF4-FFF2-40B4-BE49-F238E27FC236}">
                        <a16:creationId xmlns:a16="http://schemas.microsoft.com/office/drawing/2014/main" id="{4C8047DC-8FF9-6D46-8534-EB13E1B01606}"/>
                      </a:ext>
                    </a:extLst>
                  </p:cNvPr>
                  <p:cNvSpPr txBox="1"/>
                  <p:nvPr/>
                </p:nvSpPr>
                <p:spPr>
                  <a:xfrm>
                    <a:off x="5257427" y="6780525"/>
                    <a:ext cx="50166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8" name="TextBox 45">
                    <a:extLst>
                      <a:ext uri="{FF2B5EF4-FFF2-40B4-BE49-F238E27FC236}">
                        <a16:creationId xmlns:a16="http://schemas.microsoft.com/office/drawing/2014/main" id="{4C8047DC-8FF9-6D46-8534-EB13E1B016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7427" y="6780525"/>
                    <a:ext cx="501666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125610" b="-14545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TextBox 260">
                <a:extLst>
                  <a:ext uri="{FF2B5EF4-FFF2-40B4-BE49-F238E27FC236}">
                    <a16:creationId xmlns:a16="http://schemas.microsoft.com/office/drawing/2014/main" id="{742F5733-C0DF-B040-B08C-9A57F55B1B85}"/>
                  </a:ext>
                </a:extLst>
              </p:cNvPr>
              <p:cNvSpPr txBox="1"/>
              <p:nvPr/>
            </p:nvSpPr>
            <p:spPr>
              <a:xfrm>
                <a:off x="6105598" y="6317462"/>
                <a:ext cx="323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</a:p>
            </p:txBody>
          </p:sp>
          <p:sp>
            <p:nvSpPr>
              <p:cNvPr id="130" name="椭圆 16">
                <a:extLst>
                  <a:ext uri="{FF2B5EF4-FFF2-40B4-BE49-F238E27FC236}">
                    <a16:creationId xmlns:a16="http://schemas.microsoft.com/office/drawing/2014/main" id="{EA392661-86FA-E64E-BDB6-53D563B0DFC7}"/>
                  </a:ext>
                </a:extLst>
              </p:cNvPr>
              <p:cNvSpPr/>
              <p:nvPr/>
            </p:nvSpPr>
            <p:spPr>
              <a:xfrm>
                <a:off x="6059879" y="6479193"/>
                <a:ext cx="45719" cy="4587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grpSp>
            <p:nvGrpSpPr>
              <p:cNvPr id="131" name="组合 79">
                <a:extLst>
                  <a:ext uri="{FF2B5EF4-FFF2-40B4-BE49-F238E27FC236}">
                    <a16:creationId xmlns:a16="http://schemas.microsoft.com/office/drawing/2014/main" id="{2CC62AE5-A14A-2947-9601-A6CD49755F46}"/>
                  </a:ext>
                </a:extLst>
              </p:cNvPr>
              <p:cNvGrpSpPr/>
              <p:nvPr/>
            </p:nvGrpSpPr>
            <p:grpSpPr>
              <a:xfrm>
                <a:off x="2735661" y="5812265"/>
                <a:ext cx="861901" cy="573087"/>
                <a:chOff x="8534674" y="4016724"/>
                <a:chExt cx="861901" cy="573087"/>
              </a:xfrm>
            </p:grpSpPr>
            <p:cxnSp>
              <p:nvCxnSpPr>
                <p:cNvPr id="137" name="Straight Arrow Connector 42">
                  <a:extLst>
                    <a:ext uri="{FF2B5EF4-FFF2-40B4-BE49-F238E27FC236}">
                      <a16:creationId xmlns:a16="http://schemas.microsoft.com/office/drawing/2014/main" id="{0029EA23-5736-1F41-90FD-2CFCC25B1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10460" y="4555566"/>
                  <a:ext cx="349199" cy="0"/>
                </a:xfrm>
                <a:prstGeom prst="straightConnector1">
                  <a:avLst/>
                </a:prstGeom>
                <a:ln>
                  <a:headEnd w="lg" len="lg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44">
                  <a:extLst>
                    <a:ext uri="{FF2B5EF4-FFF2-40B4-BE49-F238E27FC236}">
                      <a16:creationId xmlns:a16="http://schemas.microsoft.com/office/drawing/2014/main" id="{0F8EDBF3-C805-2341-9BF6-2876EC476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10460" y="4136168"/>
                  <a:ext cx="0" cy="419400"/>
                </a:xfrm>
                <a:prstGeom prst="straightConnector1">
                  <a:avLst/>
                </a:prstGeom>
                <a:ln>
                  <a:headEnd w="lg" len="lg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TextBox 59">
                      <a:extLst>
                        <a:ext uri="{FF2B5EF4-FFF2-40B4-BE49-F238E27FC236}">
                          <a16:creationId xmlns:a16="http://schemas.microsoft.com/office/drawing/2014/main" id="{5415BFB0-502C-2E4F-B409-60B0532890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36188" y="4251257"/>
                      <a:ext cx="360387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SG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59">
                      <a:extLst>
                        <a:ext uri="{FF2B5EF4-FFF2-40B4-BE49-F238E27FC236}">
                          <a16:creationId xmlns:a16="http://schemas.microsoft.com/office/drawing/2014/main" id="{5415BFB0-502C-2E4F-B409-60B05328909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36188" y="4251257"/>
                      <a:ext cx="360387" cy="33855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60">
                      <a:extLst>
                        <a:ext uri="{FF2B5EF4-FFF2-40B4-BE49-F238E27FC236}">
                          <a16:creationId xmlns:a16="http://schemas.microsoft.com/office/drawing/2014/main" id="{93172C97-8253-DC48-A427-574E3BEEFE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34674" y="4016724"/>
                      <a:ext cx="360387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SG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TextBox 60">
                      <a:extLst>
                        <a:ext uri="{FF2B5EF4-FFF2-40B4-BE49-F238E27FC236}">
                          <a16:creationId xmlns:a16="http://schemas.microsoft.com/office/drawing/2014/main" id="{93172C97-8253-DC48-A427-574E3BEEFE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34674" y="4016724"/>
                      <a:ext cx="360387" cy="33855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28">
                    <a:extLst>
                      <a:ext uri="{FF2B5EF4-FFF2-40B4-BE49-F238E27FC236}">
                        <a16:creationId xmlns:a16="http://schemas.microsoft.com/office/drawing/2014/main" id="{E96E185C-71A5-EC4D-AA25-61D793B39026}"/>
                      </a:ext>
                    </a:extLst>
                  </p:cNvPr>
                  <p:cNvSpPr txBox="1"/>
                  <p:nvPr/>
                </p:nvSpPr>
                <p:spPr>
                  <a:xfrm>
                    <a:off x="1886696" y="6367070"/>
                    <a:ext cx="252507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SG" sz="12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Local</a:t>
                    </a:r>
                    <a:r>
                      <a:rPr lang="zh-CN" altLang="en-US" sz="12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2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coordinate system</a:t>
                    </a:r>
                    <a:r>
                      <a:rPr lang="zh-CN" altLang="en-US" sz="12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2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r>
                      <a:rPr lang="en-US" altLang="zh-CN" sz="12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  plane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zh-SG" altLang="en-US" sz="12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SG" sz="1200" i="1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oMath>
                    </a14:m>
                    <a:endParaRPr lang="en-SG" sz="12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2" name="TextBox 28">
                    <a:extLst>
                      <a:ext uri="{FF2B5EF4-FFF2-40B4-BE49-F238E27FC236}">
                        <a16:creationId xmlns:a16="http://schemas.microsoft.com/office/drawing/2014/main" id="{E96E185C-71A5-EC4D-AA25-61D793B390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696" y="6367070"/>
                    <a:ext cx="2525079" cy="276999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242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TextBox 28">
                <a:extLst>
                  <a:ext uri="{FF2B5EF4-FFF2-40B4-BE49-F238E27FC236}">
                    <a16:creationId xmlns:a16="http://schemas.microsoft.com/office/drawing/2014/main" id="{68BBC565-2F3A-F642-A10B-2A029C7C0A51}"/>
                  </a:ext>
                </a:extLst>
              </p:cNvPr>
              <p:cNvSpPr txBox="1"/>
              <p:nvPr/>
            </p:nvSpPr>
            <p:spPr>
              <a:xfrm>
                <a:off x="3625742" y="5568585"/>
                <a:ext cx="21200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 base line</a:t>
                </a:r>
                <a:r>
                  <a:rPr lang="zh-CN" alt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SG" sz="16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SG" sz="16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矩形 87">
                <a:extLst>
                  <a:ext uri="{FF2B5EF4-FFF2-40B4-BE49-F238E27FC236}">
                    <a16:creationId xmlns:a16="http://schemas.microsoft.com/office/drawing/2014/main" id="{F788FE4A-97E5-8D49-97A9-D03EAE125798}"/>
                  </a:ext>
                </a:extLst>
              </p:cNvPr>
              <p:cNvSpPr/>
              <p:nvPr/>
            </p:nvSpPr>
            <p:spPr>
              <a:xfrm>
                <a:off x="1809299" y="5579460"/>
                <a:ext cx="8376739" cy="15395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矩形 156">
                    <a:extLst>
                      <a:ext uri="{FF2B5EF4-FFF2-40B4-BE49-F238E27FC236}">
                        <a16:creationId xmlns:a16="http://schemas.microsoft.com/office/drawing/2014/main" id="{F4407DE2-6DE7-8247-BD99-724E97C63C53}"/>
                      </a:ext>
                    </a:extLst>
                  </p:cNvPr>
                  <p:cNvSpPr/>
                  <p:nvPr/>
                </p:nvSpPr>
                <p:spPr>
                  <a:xfrm>
                    <a:off x="1786782" y="5583107"/>
                    <a:ext cx="112582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SG" b="0" i="1" u="sng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𝑃𝑙𝑎𝑛𝑒</m:t>
                          </m:r>
                          <m:r>
                            <a:rPr kumimoji="1" lang="en-US" altLang="zh-SG" b="0" i="0" u="sng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SG" i="1" u="sng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SG" u="sng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SG" u="sng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SG" i="1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6" name="矩形 156">
                    <a:extLst>
                      <a:ext uri="{FF2B5EF4-FFF2-40B4-BE49-F238E27FC236}">
                        <a16:creationId xmlns:a16="http://schemas.microsoft.com/office/drawing/2014/main" id="{F4407DE2-6DE7-8247-BD99-724E97C63C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6782" y="5583107"/>
                    <a:ext cx="1125821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1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5093674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184934" y="764292"/>
            <a:ext cx="45538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field reconstruction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77252" y="5632444"/>
            <a:ext cx="469819" cy="114682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4787106" y="3730877"/>
            <a:ext cx="4293394" cy="2640854"/>
            <a:chOff x="4787106" y="3730877"/>
            <a:chExt cx="4293394" cy="264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94F35E0-4FCB-0743-BCCD-8D483DB70F2F}"/>
                    </a:ext>
                  </a:extLst>
                </p:cNvPr>
                <p:cNvSpPr txBox="1"/>
                <p:nvPr/>
              </p:nvSpPr>
              <p:spPr>
                <a:xfrm rot="20279868">
                  <a:off x="7691895" y="4223023"/>
                  <a:ext cx="2948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SG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SG" i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oMath>
                    </m:oMathPara>
                  </a14:m>
                  <a:endParaRPr kumimoji="1" lang="zh-SG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94F35E0-4FCB-0743-BCCD-8D483DB70F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79868">
                  <a:off x="7691895" y="4223023"/>
                  <a:ext cx="294889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8065" r="-9677" b="-1967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45">
                  <a:extLst>
                    <a:ext uri="{FF2B5EF4-FFF2-40B4-BE49-F238E27FC236}">
                      <a16:creationId xmlns:a16="http://schemas.microsoft.com/office/drawing/2014/main" id="{56FB042B-19EA-E340-98C8-55A661E34313}"/>
                    </a:ext>
                  </a:extLst>
                </p:cNvPr>
                <p:cNvSpPr txBox="1"/>
                <p:nvPr/>
              </p:nvSpPr>
              <p:spPr>
                <a:xfrm>
                  <a:off x="6338445" y="5463167"/>
                  <a:ext cx="5016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</m:oMath>
                    </m:oMathPara>
                  </a14:m>
                  <a:endParaRPr lang="en-SG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TextBox 45">
                  <a:extLst>
                    <a:ext uri="{FF2B5EF4-FFF2-40B4-BE49-F238E27FC236}">
                      <a16:creationId xmlns:a16="http://schemas.microsoft.com/office/drawing/2014/main" id="{56FB042B-19EA-E340-98C8-55A661E34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445" y="5463167"/>
                  <a:ext cx="501666" cy="33855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45">
                  <a:extLst>
                    <a:ext uri="{FF2B5EF4-FFF2-40B4-BE49-F238E27FC236}">
                      <a16:creationId xmlns:a16="http://schemas.microsoft.com/office/drawing/2014/main" id="{5358C468-E69A-E74A-8409-BD845BE53D4B}"/>
                    </a:ext>
                  </a:extLst>
                </p:cNvPr>
                <p:cNvSpPr txBox="1"/>
                <p:nvPr/>
              </p:nvSpPr>
              <p:spPr>
                <a:xfrm>
                  <a:off x="7215827" y="4959637"/>
                  <a:ext cx="5016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oMath>
                    </m:oMathPara>
                  </a14:m>
                  <a:endParaRPr lang="en-SG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6" name="TextBox 45">
                  <a:extLst>
                    <a:ext uri="{FF2B5EF4-FFF2-40B4-BE49-F238E27FC236}">
                      <a16:creationId xmlns:a16="http://schemas.microsoft.com/office/drawing/2014/main" id="{5358C468-E69A-E74A-8409-BD845BE53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827" y="4959637"/>
                  <a:ext cx="501666" cy="3385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45">
                  <a:extLst>
                    <a:ext uri="{FF2B5EF4-FFF2-40B4-BE49-F238E27FC236}">
                      <a16:creationId xmlns:a16="http://schemas.microsoft.com/office/drawing/2014/main" id="{418A8368-5977-FF4A-826E-DA45AA6A600E}"/>
                    </a:ext>
                  </a:extLst>
                </p:cNvPr>
                <p:cNvSpPr txBox="1"/>
                <p:nvPr/>
              </p:nvSpPr>
              <p:spPr>
                <a:xfrm>
                  <a:off x="6141654" y="4664364"/>
                  <a:ext cx="5016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oMath>
                    </m:oMathPara>
                  </a14:m>
                  <a:endParaRPr lang="en-SG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7" name="TextBox 45">
                  <a:extLst>
                    <a:ext uri="{FF2B5EF4-FFF2-40B4-BE49-F238E27FC236}">
                      <a16:creationId xmlns:a16="http://schemas.microsoft.com/office/drawing/2014/main" id="{418A8368-5977-FF4A-826E-DA45AA6A6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1654" y="4664364"/>
                  <a:ext cx="501666" cy="33855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extBox 45">
              <a:extLst>
                <a:ext uri="{FF2B5EF4-FFF2-40B4-BE49-F238E27FC236}">
                  <a16:creationId xmlns:a16="http://schemas.microsoft.com/office/drawing/2014/main" id="{B455F085-EF70-8C44-8F2C-157234DFE73F}"/>
                </a:ext>
              </a:extLst>
            </p:cNvPr>
            <p:cNvSpPr txBox="1"/>
            <p:nvPr/>
          </p:nvSpPr>
          <p:spPr>
            <a:xfrm>
              <a:off x="7181138" y="4152267"/>
              <a:ext cx="501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4787106" y="3730877"/>
              <a:ext cx="3880451" cy="21429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4978440" y="5901876"/>
              <a:ext cx="850803" cy="4698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5865981" y="4114919"/>
              <a:ext cx="3214519" cy="175361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4887308" y="5016932"/>
              <a:ext cx="2049472" cy="1118051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397530" y="4988904"/>
              <a:ext cx="174675" cy="48218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7331693" y="4460005"/>
              <a:ext cx="145825" cy="52889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427468" y="3853784"/>
              <a:ext cx="97407" cy="55942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13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05" grpId="0"/>
      <p:bldP spid="107" grpId="0"/>
      <p:bldP spid="10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/>
          <p:cNvSpPr/>
          <p:nvPr/>
        </p:nvSpPr>
        <p:spPr>
          <a:xfrm>
            <a:off x="1443875" y="4315180"/>
            <a:ext cx="829425" cy="3768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(Gas)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5" y="3213070"/>
            <a:ext cx="3007372" cy="11947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5" y="1667326"/>
            <a:ext cx="3059826" cy="1142335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5093674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Model evaluation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4747335" y="1179715"/>
            <a:ext cx="3542645" cy="2457854"/>
            <a:chOff x="4540431" y="1031201"/>
            <a:chExt cx="3542645" cy="2457854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0431" y="1225957"/>
              <a:ext cx="3110775" cy="2263098"/>
            </a:xfrm>
            <a:prstGeom prst="rect">
              <a:avLst/>
            </a:prstGeom>
          </p:spPr>
        </p:pic>
        <p:grpSp>
          <p:nvGrpSpPr>
            <p:cNvPr id="77" name="Group 76"/>
            <p:cNvGrpSpPr/>
            <p:nvPr/>
          </p:nvGrpSpPr>
          <p:grpSpPr>
            <a:xfrm>
              <a:off x="7374425" y="1031201"/>
              <a:ext cx="708651" cy="1070236"/>
              <a:chOff x="-66795" y="3696168"/>
              <a:chExt cx="715193" cy="1070236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flipH="1">
                <a:off x="10513" y="4327911"/>
                <a:ext cx="138632" cy="208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149146" y="4315211"/>
                <a:ext cx="499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149145" y="3907951"/>
                <a:ext cx="0" cy="4199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399759" y="4186664"/>
                <a:ext cx="2390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SG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-66795" y="4366294"/>
                <a:ext cx="257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SG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-66794" y="3696168"/>
                <a:ext cx="257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SG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0" y="956048"/>
            <a:ext cx="4492534" cy="5856716"/>
            <a:chOff x="96742" y="973372"/>
            <a:chExt cx="4492534" cy="5856716"/>
          </a:xfrm>
        </p:grpSpPr>
        <p:grpSp>
          <p:nvGrpSpPr>
            <p:cNvPr id="30" name="Group 29"/>
            <p:cNvGrpSpPr/>
            <p:nvPr/>
          </p:nvGrpSpPr>
          <p:grpSpPr>
            <a:xfrm>
              <a:off x="96742" y="973372"/>
              <a:ext cx="4492534" cy="5856716"/>
              <a:chOff x="4224440" y="1001284"/>
              <a:chExt cx="4492534" cy="5856716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4440" y="1001284"/>
                <a:ext cx="4492534" cy="5856716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68242" y="1662803"/>
                <a:ext cx="3329337" cy="880486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9914" y="3246581"/>
                <a:ext cx="3299832" cy="998828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34282" y="2866817"/>
                <a:ext cx="1085904" cy="341402"/>
              </a:xfrm>
              <a:prstGeom prst="rect">
                <a:avLst/>
              </a:prstGeom>
            </p:spPr>
          </p:pic>
          <p:cxnSp>
            <p:nvCxnSpPr>
              <p:cNvPr id="67" name="Straight Connector 66"/>
              <p:cNvCxnSpPr/>
              <p:nvPr/>
            </p:nvCxnSpPr>
            <p:spPr>
              <a:xfrm>
                <a:off x="4559214" y="4295115"/>
                <a:ext cx="4059492" cy="0"/>
              </a:xfrm>
              <a:prstGeom prst="line">
                <a:avLst/>
              </a:prstGeom>
              <a:ln w="285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85886" y="4921505"/>
                <a:ext cx="3234982" cy="1021997"/>
              </a:xfrm>
              <a:prstGeom prst="rect">
                <a:avLst/>
              </a:prstGeom>
            </p:spPr>
          </p:pic>
          <p:sp>
            <p:nvSpPr>
              <p:cNvPr id="69" name="Rectangle 68"/>
              <p:cNvSpPr/>
              <p:nvPr/>
            </p:nvSpPr>
            <p:spPr>
              <a:xfrm>
                <a:off x="4568094" y="4295115"/>
                <a:ext cx="2335591" cy="5078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difference</a:t>
                </a:r>
                <a:endParaRPr lang="en-US" i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34756" y="4549030"/>
                <a:ext cx="970860" cy="331409"/>
              </a:xfrm>
              <a:prstGeom prst="rect">
                <a:avLst/>
              </a:prstGeom>
            </p:spPr>
          </p:pic>
          <p:cxnSp>
            <p:nvCxnSpPr>
              <p:cNvPr id="71" name="Straight Connector 70"/>
              <p:cNvCxnSpPr/>
              <p:nvPr/>
            </p:nvCxnSpPr>
            <p:spPr>
              <a:xfrm flipH="1">
                <a:off x="4719554" y="5689529"/>
                <a:ext cx="212843" cy="4038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6936974" y="5628569"/>
                <a:ext cx="204665" cy="4648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/>
              <p:cNvSpPr/>
              <p:nvPr/>
            </p:nvSpPr>
            <p:spPr>
              <a:xfrm>
                <a:off x="6625184" y="5953485"/>
                <a:ext cx="1745158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Region 2 (&lt;100K)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523558" y="6322817"/>
                <a:ext cx="3926556" cy="307777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SG" sz="14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Over-prediction of the molten pool half-length </a:t>
                </a:r>
                <a:r>
                  <a:rPr lang="en-SG" sz="14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SG" sz="1400" b="0" i="0" baseline="-25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SG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163415" y="5925573"/>
              <a:ext cx="174515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1 (&gt; 300K)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283869" y="1225957"/>
            <a:ext cx="2915220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results</a:t>
            </a:r>
            <a:endParaRPr lang="en-US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83869" y="2814633"/>
            <a:ext cx="3385136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results</a:t>
            </a:r>
            <a:endParaRPr lang="en-US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185690" y="699109"/>
            <a:ext cx="2871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history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983592" y="242722"/>
            <a:ext cx="29098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0" i="0" dirty="0">
                <a:effectLst/>
                <a:latin typeface="Arial" panose="020B0604020202020204" pitchFamily="34" charset="0"/>
              </a:rPr>
              <a:t>Training: No. 1~40</a:t>
            </a:r>
          </a:p>
          <a:p>
            <a:r>
              <a:rPr lang="en-SG" sz="1100" b="0" i="0" dirty="0">
                <a:effectLst/>
                <a:latin typeface="Arial" panose="020B0604020202020204" pitchFamily="34" charset="0"/>
              </a:rPr>
              <a:t>Testing Sample: no. 41, </a:t>
            </a:r>
            <a:r>
              <a:rPr lang="en-SG" sz="1100" i="1" dirty="0">
                <a:latin typeface="Arial" panose="020B0604020202020204" pitchFamily="34" charset="0"/>
              </a:rPr>
              <a:t>V </a:t>
            </a:r>
            <a:r>
              <a:rPr lang="en-SG" sz="1100" dirty="0">
                <a:latin typeface="Arial" panose="020B0604020202020204" pitchFamily="34" charset="0"/>
              </a:rPr>
              <a:t>=</a:t>
            </a:r>
            <a:r>
              <a:rPr lang="en-SG" sz="1100" b="0" i="0" dirty="0">
                <a:effectLst/>
                <a:latin typeface="Arial" panose="020B0604020202020204" pitchFamily="34" charset="0"/>
              </a:rPr>
              <a:t>1 m/s, </a:t>
            </a:r>
            <a:r>
              <a:rPr lang="en-SG" sz="1100" b="0" i="1" dirty="0">
                <a:effectLst/>
                <a:latin typeface="Arial" panose="020B0604020202020204" pitchFamily="34" charset="0"/>
              </a:rPr>
              <a:t>P </a:t>
            </a:r>
            <a:r>
              <a:rPr lang="en-SG" sz="1100" b="0" i="0" dirty="0">
                <a:effectLst/>
                <a:latin typeface="Arial" panose="020B0604020202020204" pitchFamily="34" charset="0"/>
              </a:rPr>
              <a:t>=40 W</a:t>
            </a:r>
            <a:endParaRPr lang="en-SG" sz="1100" dirty="0"/>
          </a:p>
        </p:txBody>
      </p:sp>
      <p:grpSp>
        <p:nvGrpSpPr>
          <p:cNvPr id="50" name="Group 69">
            <a:extLst>
              <a:ext uri="{FF2B5EF4-FFF2-40B4-BE49-F238E27FC236}">
                <a16:creationId xmlns:a16="http://schemas.microsoft.com/office/drawing/2014/main" id="{3B2E63F6-1853-4643-A3DE-9473F6DB352A}"/>
              </a:ext>
            </a:extLst>
          </p:cNvPr>
          <p:cNvGrpSpPr/>
          <p:nvPr/>
        </p:nvGrpSpPr>
        <p:grpSpPr>
          <a:xfrm>
            <a:off x="2933709" y="903834"/>
            <a:ext cx="794002" cy="958203"/>
            <a:chOff x="-501817" y="3696168"/>
            <a:chExt cx="794002" cy="958203"/>
          </a:xfrm>
        </p:grpSpPr>
        <p:cxnSp>
          <p:nvCxnSpPr>
            <p:cNvPr id="52" name="Straight Arrow Connector 70">
              <a:extLst>
                <a:ext uri="{FF2B5EF4-FFF2-40B4-BE49-F238E27FC236}">
                  <a16:creationId xmlns:a16="http://schemas.microsoft.com/office/drawing/2014/main" id="{B455FA46-AC0A-5844-B35D-BEE6AEF8F687}"/>
                </a:ext>
              </a:extLst>
            </p:cNvPr>
            <p:cNvCxnSpPr/>
            <p:nvPr/>
          </p:nvCxnSpPr>
          <p:spPr>
            <a:xfrm flipH="1">
              <a:off x="10513" y="4327911"/>
              <a:ext cx="138632" cy="208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71">
              <a:extLst>
                <a:ext uri="{FF2B5EF4-FFF2-40B4-BE49-F238E27FC236}">
                  <a16:creationId xmlns:a16="http://schemas.microsoft.com/office/drawing/2014/main" id="{8075FDF4-A046-9E41-A05C-E7A5CDDC3E91}"/>
                </a:ext>
              </a:extLst>
            </p:cNvPr>
            <p:cNvCxnSpPr/>
            <p:nvPr/>
          </p:nvCxnSpPr>
          <p:spPr>
            <a:xfrm flipH="1">
              <a:off x="-311457" y="4315211"/>
              <a:ext cx="4606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72">
              <a:extLst>
                <a:ext uri="{FF2B5EF4-FFF2-40B4-BE49-F238E27FC236}">
                  <a16:creationId xmlns:a16="http://schemas.microsoft.com/office/drawing/2014/main" id="{53296191-FE63-6C40-97FE-4E884A70D86C}"/>
                </a:ext>
              </a:extLst>
            </p:cNvPr>
            <p:cNvCxnSpPr/>
            <p:nvPr/>
          </p:nvCxnSpPr>
          <p:spPr>
            <a:xfrm flipV="1">
              <a:off x="149145" y="3907951"/>
              <a:ext cx="0" cy="419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73">
              <a:extLst>
                <a:ext uri="{FF2B5EF4-FFF2-40B4-BE49-F238E27FC236}">
                  <a16:creationId xmlns:a16="http://schemas.microsoft.com/office/drawing/2014/main" id="{C036D3E7-0033-C849-9326-9A3EAB370601}"/>
                </a:ext>
              </a:extLst>
            </p:cNvPr>
            <p:cNvSpPr txBox="1"/>
            <p:nvPr/>
          </p:nvSpPr>
          <p:spPr>
            <a:xfrm>
              <a:off x="53157" y="4254261"/>
              <a:ext cx="239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SG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74">
              <a:extLst>
                <a:ext uri="{FF2B5EF4-FFF2-40B4-BE49-F238E27FC236}">
                  <a16:creationId xmlns:a16="http://schemas.microsoft.com/office/drawing/2014/main" id="{381A7C5B-C052-6045-AAB2-31259C1E45FC}"/>
                </a:ext>
              </a:extLst>
            </p:cNvPr>
            <p:cNvSpPr txBox="1"/>
            <p:nvPr/>
          </p:nvSpPr>
          <p:spPr>
            <a:xfrm>
              <a:off x="-501817" y="4171652"/>
              <a:ext cx="257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SG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BA0A226E-D274-1641-93C1-27FD482FCDD9}"/>
                </a:ext>
              </a:extLst>
            </p:cNvPr>
            <p:cNvSpPr txBox="1"/>
            <p:nvPr/>
          </p:nvSpPr>
          <p:spPr>
            <a:xfrm>
              <a:off x="-66794" y="3696168"/>
              <a:ext cx="257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SG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3279864" y="722392"/>
            <a:ext cx="18763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(Inconel 625)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EBD20-6B73-4C08-A8FD-F6687913563E}"/>
              </a:ext>
            </a:extLst>
          </p:cNvPr>
          <p:cNvGrpSpPr/>
          <p:nvPr/>
        </p:nvGrpSpPr>
        <p:grpSpPr>
          <a:xfrm>
            <a:off x="4340603" y="973372"/>
            <a:ext cx="7932098" cy="5906625"/>
            <a:chOff x="4340603" y="973372"/>
            <a:chExt cx="7932098" cy="5906625"/>
          </a:xfrm>
        </p:grpSpPr>
        <p:grpSp>
          <p:nvGrpSpPr>
            <p:cNvPr id="18" name="Group 17"/>
            <p:cNvGrpSpPr/>
            <p:nvPr/>
          </p:nvGrpSpPr>
          <p:grpSpPr>
            <a:xfrm>
              <a:off x="4340603" y="973372"/>
              <a:ext cx="7863063" cy="5906625"/>
              <a:chOff x="4340603" y="973372"/>
              <a:chExt cx="7863063" cy="5906625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4340603" y="973372"/>
                <a:ext cx="7863063" cy="5886982"/>
                <a:chOff x="4036111" y="942102"/>
                <a:chExt cx="7863063" cy="5886982"/>
              </a:xfrm>
            </p:grpSpPr>
            <p:pic>
              <p:nvPicPr>
                <p:cNvPr id="85" name="Picture 84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95161" y="942102"/>
                  <a:ext cx="3804013" cy="2870540"/>
                </a:xfrm>
                <a:prstGeom prst="rect">
                  <a:avLst/>
                </a:prstGeom>
              </p:spPr>
            </p:pic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36111" y="3837933"/>
                  <a:ext cx="3962639" cy="2886670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92452" y="3814996"/>
                  <a:ext cx="3899807" cy="3014088"/>
                </a:xfrm>
                <a:prstGeom prst="rect">
                  <a:avLst/>
                </a:prstGeom>
              </p:spPr>
            </p:pic>
          </p:grpSp>
          <p:sp>
            <p:nvSpPr>
              <p:cNvPr id="45" name="Rectangle 44"/>
              <p:cNvSpPr/>
              <p:nvPr/>
            </p:nvSpPr>
            <p:spPr>
              <a:xfrm>
                <a:off x="4697580" y="974963"/>
                <a:ext cx="378556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Index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Index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the isotherms: (5, 4) &amp; (6, 3)</a:t>
                </a:r>
                <a:endParaRPr lang="en-SG" sz="1400" b="0" i="0" baseline="-25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" name="Straight Connector 2"/>
              <p:cNvCxnSpPr>
                <a:cxnSpLocks/>
              </p:cNvCxnSpPr>
              <p:nvPr/>
            </p:nvCxnSpPr>
            <p:spPr>
              <a:xfrm>
                <a:off x="7349067" y="5908249"/>
                <a:ext cx="1151916" cy="740201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H="1">
                <a:off x="8500983" y="4981575"/>
                <a:ext cx="1456587" cy="1666875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7726612" y="6572220"/>
                <a:ext cx="164375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Deviation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0~100 K</a:t>
                </a:r>
                <a:endParaRPr lang="en-SG" sz="1400" b="0" i="0" baseline="-25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004E531-5D96-4A79-81EB-BFB25B4BE833}"/>
                </a:ext>
              </a:extLst>
            </p:cNvPr>
            <p:cNvSpPr/>
            <p:nvPr/>
          </p:nvSpPr>
          <p:spPr>
            <a:xfrm>
              <a:off x="9724196" y="1535577"/>
              <a:ext cx="2548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Under-prediction of width (</a:t>
              </a:r>
              <a:r>
                <a:rPr lang="en-US" altLang="zh-CN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SG" sz="1400" b="0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6CB89F-B5E0-4DB5-8049-50544D81575B}"/>
                </a:ext>
              </a:extLst>
            </p:cNvPr>
            <p:cNvSpPr/>
            <p:nvPr/>
          </p:nvSpPr>
          <p:spPr>
            <a:xfrm>
              <a:off x="9957570" y="4349708"/>
              <a:ext cx="231513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Over-prediction of depth (</a:t>
              </a:r>
              <a:r>
                <a:rPr lang="en-US" altLang="zh-CN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SG" sz="1400" b="0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815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5093674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292306" y="764876"/>
            <a:ext cx="4666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hermal stress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on node P</a:t>
            </a:r>
          </a:p>
        </p:txBody>
      </p:sp>
      <p:graphicFrame>
        <p:nvGraphicFramePr>
          <p:cNvPr id="108" name="Object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178159"/>
              </p:ext>
            </p:extLst>
          </p:nvPr>
        </p:nvGraphicFramePr>
        <p:xfrm>
          <a:off x="292100" y="1408113"/>
          <a:ext cx="5819775" cy="445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108" name="Object 10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2100" y="1408113"/>
                        <a:ext cx="5819775" cy="4452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437964"/>
              </p:ext>
            </p:extLst>
          </p:nvPr>
        </p:nvGraphicFramePr>
        <p:xfrm>
          <a:off x="6003224" y="1408529"/>
          <a:ext cx="5852843" cy="4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109" name="Object 10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3224" y="1408529"/>
                        <a:ext cx="5852843" cy="445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7822173" y="5861091"/>
            <a:ext cx="2638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(Similar trend and level)</a:t>
            </a:r>
            <a:endParaRPr lang="en-SG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73912" y="1180754"/>
            <a:ext cx="39156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Deviation: 0~30 MPa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 flipH="1">
            <a:off x="4185227" y="1441025"/>
            <a:ext cx="1546706" cy="126773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178877" y="2635250"/>
            <a:ext cx="0" cy="4987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0CE953-79F9-4E2B-AC32-61306515DED1}"/>
              </a:ext>
            </a:extLst>
          </p:cNvPr>
          <p:cNvCxnSpPr>
            <a:cxnSpLocks/>
          </p:cNvCxnSpPr>
          <p:nvPr/>
        </p:nvCxnSpPr>
        <p:spPr>
          <a:xfrm>
            <a:off x="5731933" y="1441025"/>
            <a:ext cx="3662410" cy="241236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7C83C1-BC53-4252-B74F-8F0AFE0F858D}"/>
              </a:ext>
            </a:extLst>
          </p:cNvPr>
          <p:cNvCxnSpPr>
            <a:cxnSpLocks/>
          </p:cNvCxnSpPr>
          <p:nvPr/>
        </p:nvCxnSpPr>
        <p:spPr>
          <a:xfrm>
            <a:off x="9394343" y="3490383"/>
            <a:ext cx="0" cy="7260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F139D80-965F-4929-A3AE-93BC36377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34" y="3214687"/>
            <a:ext cx="201935" cy="8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5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5093674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214152"/>
              </p:ext>
            </p:extLst>
          </p:nvPr>
        </p:nvGraphicFramePr>
        <p:xfrm>
          <a:off x="5939734" y="1407361"/>
          <a:ext cx="5842739" cy="4361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9734" y="1407361"/>
                        <a:ext cx="5842739" cy="4361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270201"/>
              </p:ext>
            </p:extLst>
          </p:nvPr>
        </p:nvGraphicFramePr>
        <p:xfrm>
          <a:off x="172234" y="1407360"/>
          <a:ext cx="5778181" cy="4361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234" y="1407360"/>
                        <a:ext cx="5778181" cy="4361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172234" y="764291"/>
            <a:ext cx="45521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hermal stress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on node P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537869" y="5884537"/>
            <a:ext cx="11139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Due to the small level of the </a:t>
            </a:r>
            <a:r>
              <a:rPr lang="en-SG" b="0" i="0" dirty="0">
                <a:effectLst/>
                <a:latin typeface="Arial" panose="020B0604020202020204" pitchFamily="34" charset="0"/>
              </a:rPr>
              <a:t>Y-Y and Z-Z stress</a:t>
            </a:r>
            <a:r>
              <a:rPr lang="en-SG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SG" b="0" i="0" dirty="0">
                <a:effectLst/>
                <a:latin typeface="Arial" panose="020B0604020202020204" pitchFamily="34" charset="0"/>
              </a:rPr>
              <a:t>components, the deviations affect less on the Mises-stress. </a:t>
            </a:r>
          </a:p>
        </p:txBody>
      </p:sp>
    </p:spTree>
    <p:extLst>
      <p:ext uri="{BB962C8B-B14F-4D97-AF65-F5344CB8AC3E}">
        <p14:creationId xmlns:p14="http://schemas.microsoft.com/office/powerpoint/2010/main" val="308944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5093674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184934" y="921490"/>
            <a:ext cx="32984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Grain growth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0" y="2152540"/>
            <a:ext cx="2999756" cy="22489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85" y="2121819"/>
            <a:ext cx="3072070" cy="2303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7" y="4597629"/>
            <a:ext cx="2999756" cy="2248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65" y="4552815"/>
            <a:ext cx="3052494" cy="228849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324386"/>
            <a:ext cx="699691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120128" y="2122365"/>
            <a:ext cx="19867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en-US" sz="2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120128" y="4520254"/>
            <a:ext cx="19867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2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59658"/>
              </p:ext>
            </p:extLst>
          </p:nvPr>
        </p:nvGraphicFramePr>
        <p:xfrm>
          <a:off x="6526118" y="979537"/>
          <a:ext cx="6173319" cy="4363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4276800" imgH="3023280" progId="Origin50.Graph">
                  <p:embed/>
                </p:oleObj>
              </mc:Choice>
              <mc:Fallback>
                <p:oleObj name="Graph" r:id="rId7" imgW="4276800" imgH="302328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26118" y="979537"/>
                        <a:ext cx="6173319" cy="4363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7471496" y="5211783"/>
            <a:ext cx="46158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SG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grains with high aspect ratios in the prediction due to the under prediction of the molten pool depth.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3537" y="921490"/>
            <a:ext cx="37760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SG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verage grain volume: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SG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ata-driven prediction: 1032.2μm3</a:t>
            </a:r>
          </a:p>
          <a:p>
            <a:r>
              <a:rPr lang="en-SG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Ground truth: 1285.5μm3. 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SG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eviation: 19.7 %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66874" y="157602"/>
            <a:ext cx="3623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400" b="0" i="0" dirty="0">
                <a:effectLst/>
                <a:latin typeface="Arial" panose="020B0604020202020204" pitchFamily="34" charset="0"/>
              </a:rPr>
              <a:t>Training: No. 1~40</a:t>
            </a:r>
            <a:endParaRPr lang="en-SG" sz="1400" b="1" i="0" dirty="0">
              <a:effectLst/>
              <a:latin typeface="Arial" panose="020B0604020202020204" pitchFamily="34" charset="0"/>
            </a:endParaRPr>
          </a:p>
          <a:p>
            <a:r>
              <a:rPr lang="en-SG" sz="1400" b="0" i="0" dirty="0">
                <a:effectLst/>
                <a:latin typeface="Arial" panose="020B0604020202020204" pitchFamily="34" charset="0"/>
              </a:rPr>
              <a:t>Testing Sample no. 42, </a:t>
            </a:r>
            <a:r>
              <a:rPr lang="en-SG" sz="1400" i="1" dirty="0">
                <a:latin typeface="Arial" panose="020B0604020202020204" pitchFamily="34" charset="0"/>
              </a:rPr>
              <a:t>V </a:t>
            </a:r>
            <a:r>
              <a:rPr lang="en-SG" sz="1400" dirty="0">
                <a:latin typeface="Arial" panose="020B0604020202020204" pitchFamily="34" charset="0"/>
              </a:rPr>
              <a:t>=</a:t>
            </a:r>
            <a:r>
              <a:rPr lang="en-SG" sz="1400" b="0" i="0" dirty="0">
                <a:effectLst/>
                <a:latin typeface="Arial" panose="020B0604020202020204" pitchFamily="34" charset="0"/>
              </a:rPr>
              <a:t>1 m/s, </a:t>
            </a:r>
            <a:r>
              <a:rPr lang="en-SG" sz="1400" b="0" i="1" dirty="0">
                <a:effectLst/>
                <a:latin typeface="Arial" panose="020B0604020202020204" pitchFamily="34" charset="0"/>
              </a:rPr>
              <a:t>P </a:t>
            </a:r>
            <a:r>
              <a:rPr lang="en-SG" sz="1400" b="0" i="0" dirty="0">
                <a:effectLst/>
                <a:latin typeface="Arial" panose="020B0604020202020204" pitchFamily="34" charset="0"/>
              </a:rPr>
              <a:t>=85 W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44998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8" y="2507340"/>
            <a:ext cx="4179888" cy="3133722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769111" y="224657"/>
            <a:ext cx="2177290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pic>
        <p:nvPicPr>
          <p:cNvPr id="4" name="cf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786" t="28832" r="595" b="40716"/>
          <a:stretch>
            <a:fillRect/>
          </a:stretch>
        </p:blipFill>
        <p:spPr>
          <a:xfrm>
            <a:off x="376773" y="1593546"/>
            <a:ext cx="4736970" cy="716322"/>
          </a:xfrm>
          <a:prstGeom prst="rect">
            <a:avLst/>
          </a:prstGeom>
          <a:ln>
            <a:noFill/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1B39DFA-B81A-443D-BC50-C3D4D64A7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920" y="1343796"/>
            <a:ext cx="2666877" cy="63065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altLang="zh-CN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Thermal-fluid flow simulation</a:t>
            </a:r>
            <a:endParaRPr lang="en-SG" sz="1600" i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2292359" y="2309868"/>
            <a:ext cx="334865" cy="445461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M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589" t="23595" r="7981" b="27800"/>
          <a:stretch/>
        </p:blipFill>
        <p:spPr>
          <a:xfrm>
            <a:off x="5037328" y="3034947"/>
            <a:ext cx="5559200" cy="21248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3261" y="2784607"/>
            <a:ext cx="1314180" cy="1220788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 rot="18787100">
            <a:off x="5061466" y="2136671"/>
            <a:ext cx="398657" cy="180593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91B39DFA-B81A-443D-BC50-C3D4D64A7E49}"/>
              </a:ext>
            </a:extLst>
          </p:cNvPr>
          <p:cNvSpPr txBox="1">
            <a:spLocks/>
          </p:cNvSpPr>
          <p:nvPr/>
        </p:nvSpPr>
        <p:spPr>
          <a:xfrm>
            <a:off x="423305" y="2633231"/>
            <a:ext cx="1757909" cy="580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Grain growth</a:t>
            </a:r>
            <a:endParaRPr lang="en-SG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91B39DFA-B81A-443D-BC50-C3D4D64A7E49}"/>
              </a:ext>
            </a:extLst>
          </p:cNvPr>
          <p:cNvSpPr txBox="1">
            <a:spLocks/>
          </p:cNvSpPr>
          <p:nvPr/>
        </p:nvSpPr>
        <p:spPr>
          <a:xfrm>
            <a:off x="6102637" y="3212476"/>
            <a:ext cx="1757909" cy="580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stress</a:t>
            </a:r>
            <a:endParaRPr lang="en-SG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91B39DFA-B81A-443D-BC50-C3D4D64A7E49}"/>
              </a:ext>
            </a:extLst>
          </p:cNvPr>
          <p:cNvSpPr txBox="1">
            <a:spLocks/>
          </p:cNvSpPr>
          <p:nvPr/>
        </p:nvSpPr>
        <p:spPr>
          <a:xfrm>
            <a:off x="165224" y="5627230"/>
            <a:ext cx="6803260" cy="1124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 of the thermal-fluid flow simulation;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pre-processing of the temperature profiles;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 of the temperature loading.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8446849" y="4869139"/>
            <a:ext cx="2279784" cy="1695531"/>
            <a:chOff x="8446849" y="4869139"/>
            <a:chExt cx="2279784" cy="1695531"/>
          </a:xfrm>
        </p:grpSpPr>
        <p:grpSp>
          <p:nvGrpSpPr>
            <p:cNvPr id="27" name="Group 26"/>
            <p:cNvGrpSpPr/>
            <p:nvPr/>
          </p:nvGrpSpPr>
          <p:grpSpPr>
            <a:xfrm>
              <a:off x="8446849" y="6106596"/>
              <a:ext cx="2279784" cy="458074"/>
              <a:chOff x="7192075" y="7097692"/>
              <a:chExt cx="2279784" cy="45807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192075" y="7195406"/>
                <a:ext cx="2135156" cy="3513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267864" y="7097692"/>
                <a:ext cx="2203995" cy="458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Data-driven model</a:t>
                </a:r>
              </a:p>
            </p:txBody>
          </p:sp>
        </p:grpSp>
        <p:sp>
          <p:nvSpPr>
            <p:cNvPr id="45" name="Multiply 44"/>
            <p:cNvSpPr/>
            <p:nvPr/>
          </p:nvSpPr>
          <p:spPr>
            <a:xfrm>
              <a:off x="8914256" y="4869139"/>
              <a:ext cx="1152336" cy="1307398"/>
            </a:xfrm>
            <a:prstGeom prst="mathMultiply">
              <a:avLst/>
            </a:prstGeom>
            <a:solidFill>
              <a:schemeClr val="accent2">
                <a:alpha val="57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5191126" y="1819275"/>
            <a:ext cx="408796" cy="3048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8" name="cfd_s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8603" t="17078" r="21572" b="28550"/>
          <a:stretch>
            <a:fillRect/>
          </a:stretch>
        </p:blipFill>
        <p:spPr>
          <a:xfrm>
            <a:off x="5618441" y="1063094"/>
            <a:ext cx="3252644" cy="14387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49" name="Group 48"/>
          <p:cNvGrpSpPr/>
          <p:nvPr/>
        </p:nvGrpSpPr>
        <p:grpSpPr>
          <a:xfrm>
            <a:off x="8871081" y="1092632"/>
            <a:ext cx="493233" cy="1371119"/>
            <a:chOff x="6942337" y="3555820"/>
            <a:chExt cx="914404" cy="1794105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6942341" y="3555820"/>
              <a:ext cx="914400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942339" y="4432171"/>
              <a:ext cx="914400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6942337" y="5349925"/>
              <a:ext cx="914400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172179" y="4921281"/>
            <a:ext cx="4478877" cy="1830501"/>
            <a:chOff x="7172179" y="4921281"/>
            <a:chExt cx="4478877" cy="1830501"/>
          </a:xfrm>
        </p:grpSpPr>
        <p:sp>
          <p:nvSpPr>
            <p:cNvPr id="37" name="Right Arrow 36"/>
            <p:cNvSpPr/>
            <p:nvPr/>
          </p:nvSpPr>
          <p:spPr>
            <a:xfrm>
              <a:off x="10663314" y="6260418"/>
              <a:ext cx="583374" cy="3007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Right Arrow 37"/>
            <p:cNvSpPr/>
            <p:nvPr/>
          </p:nvSpPr>
          <p:spPr>
            <a:xfrm>
              <a:off x="7797208" y="6260418"/>
              <a:ext cx="583374" cy="3007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172179" y="6201252"/>
              <a:ext cx="550247" cy="4191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172179" y="6112521"/>
              <a:ext cx="55519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i="1" dirty="0">
                  <a:latin typeface="Times New Roman" panose="02020603050405020304" pitchFamily="18" charset="0"/>
                  <a:ea typeface="DengXian"/>
                  <a:cs typeface="Times New Roman" panose="02020603050405020304" pitchFamily="18" charset="0"/>
                </a:rPr>
                <a:t>P, v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1320476" y="6201252"/>
              <a:ext cx="327633" cy="4191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320476" y="6112521"/>
              <a:ext cx="33058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i="1" dirty="0">
                  <a:latin typeface="Times New Roman" panose="02020603050405020304" pitchFamily="18" charset="0"/>
                  <a:ea typeface="DengXian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672121" y="5627230"/>
              <a:ext cx="1598167" cy="3690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676546" y="5516901"/>
              <a:ext cx="191298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Times New Roman" panose="02020603050405020304" pitchFamily="18" charset="0"/>
                  <a:ea typeface="DengXian"/>
                  <a:cs typeface="Times New Roman" panose="02020603050405020304" pitchFamily="18" charset="0"/>
                </a:rPr>
                <a:t>Fluid dynamics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828987" y="5031610"/>
              <a:ext cx="1322874" cy="3690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833411" y="4921281"/>
              <a:ext cx="143687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Times New Roman" panose="02020603050405020304" pitchFamily="18" charset="0"/>
                  <a:ea typeface="DengXian"/>
                  <a:cs typeface="Times New Roman" panose="02020603050405020304" pitchFamily="18" charset="0"/>
                </a:rPr>
                <a:t>Heat transfer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380581" y="4921281"/>
              <a:ext cx="2279785" cy="18305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4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246792" y="800484"/>
            <a:ext cx="4680807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Powder bed fusion (PBF)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91B39DFA-B81A-443D-BC50-C3D4D64A7E49}"/>
              </a:ext>
            </a:extLst>
          </p:cNvPr>
          <p:cNvSpPr txBox="1">
            <a:spLocks/>
          </p:cNvSpPr>
          <p:nvPr/>
        </p:nvSpPr>
        <p:spPr>
          <a:xfrm>
            <a:off x="9270013" y="949632"/>
            <a:ext cx="2721870" cy="761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Phase transfer: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Melting and solidification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Evaporation, etc.</a:t>
            </a:r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91B39DFA-B81A-443D-BC50-C3D4D64A7E49}"/>
              </a:ext>
            </a:extLst>
          </p:cNvPr>
          <p:cNvSpPr txBox="1">
            <a:spLocks/>
          </p:cNvSpPr>
          <p:nvPr/>
        </p:nvSpPr>
        <p:spPr>
          <a:xfrm>
            <a:off x="9270013" y="1611299"/>
            <a:ext cx="2921988" cy="761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Heat transfer: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 absorption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Heat conduction,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radiation, etc.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91B39DFA-B81A-443D-BC50-C3D4D64A7E49}"/>
              </a:ext>
            </a:extLst>
          </p:cNvPr>
          <p:cNvSpPr txBox="1">
            <a:spLocks/>
          </p:cNvSpPr>
          <p:nvPr/>
        </p:nvSpPr>
        <p:spPr>
          <a:xfrm>
            <a:off x="9299431" y="2297256"/>
            <a:ext cx="2721870" cy="761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Fluid dynamics: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Marangoni convection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Capillarity, etc.</a:t>
            </a:r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90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2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3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0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636" t="27412" r="47192" b="5647"/>
          <a:stretch>
            <a:fillRect/>
          </a:stretch>
        </p:blipFill>
        <p:spPr>
          <a:xfrm>
            <a:off x="1034653" y="3432100"/>
            <a:ext cx="4354489" cy="3024364"/>
          </a:xfrm>
          <a:prstGeom prst="rect">
            <a:avLst/>
          </a:prstGeom>
        </p:spPr>
      </p:pic>
      <p:sp>
        <p:nvSpPr>
          <p:cNvPr id="104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5093674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Computational cost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045" y="1344691"/>
            <a:ext cx="6746195" cy="127187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90785" y="926837"/>
            <a:ext cx="95763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computational cost of the data-driven predicted model is reduced by at least 70 %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S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51" y="5947972"/>
            <a:ext cx="879625" cy="6617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17" y="3612526"/>
            <a:ext cx="884528" cy="433728"/>
          </a:xfrm>
          <a:prstGeom prst="rect">
            <a:avLst/>
          </a:prstGeom>
        </p:spPr>
      </p:pic>
      <p:sp>
        <p:nvSpPr>
          <p:cNvPr id="32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741177" y="3784644"/>
            <a:ext cx="12748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Temperature (K)</a:t>
            </a:r>
          </a:p>
        </p:txBody>
      </p:sp>
      <p:sp>
        <p:nvSpPr>
          <p:cNvPr id="33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6210302" y="4932309"/>
            <a:ext cx="5441584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simulation case with 1400+ steps can be finished within 36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hours, which is near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impossible for other thermo-mechanical models.</a:t>
            </a:r>
          </a:p>
        </p:txBody>
      </p:sp>
      <p:sp>
        <p:nvSpPr>
          <p:cNvPr id="34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6355534" y="3368235"/>
            <a:ext cx="4438965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heat transfer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thermal-fluid flow calculation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CFD temperature files loading </a:t>
            </a:r>
          </a:p>
        </p:txBody>
      </p:sp>
      <p:sp>
        <p:nvSpPr>
          <p:cNvPr id="35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2170100" y="3049906"/>
            <a:ext cx="45025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predicted 5-track 3-layer AM case</a:t>
            </a:r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490785" y="3037044"/>
            <a:ext cx="1679315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Application: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7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32" grpId="0"/>
      <p:bldP spid="33" grpId="0" animBg="1"/>
      <p:bldP spid="34" grpId="0"/>
      <p:bldP spid="35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9070" y="1750438"/>
            <a:ext cx="4630057" cy="86836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B39DFA-B81A-443D-BC50-C3D4D64A7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8602" y="2949001"/>
            <a:ext cx="3430991" cy="960889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SG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 Chen</a:t>
            </a:r>
            <a:endParaRPr lang="en-SG" sz="18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e0348805@u.nus.edu</a:t>
            </a:r>
            <a:endParaRPr lang="en-SG" sz="18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B39DFA-B81A-443D-BC50-C3D4D64A7E49}"/>
              </a:ext>
            </a:extLst>
          </p:cNvPr>
          <p:cNvSpPr txBox="1">
            <a:spLocks/>
          </p:cNvSpPr>
          <p:nvPr/>
        </p:nvSpPr>
        <p:spPr>
          <a:xfrm>
            <a:off x="736601" y="4753514"/>
            <a:ext cx="10883900" cy="1605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SG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 Chen, Min Yang, Wentao Yan</a:t>
            </a:r>
            <a:r>
              <a:rPr lang="en-SG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*, </a:t>
            </a:r>
            <a:r>
              <a:rPr lang="en-SG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prognostic model for temperature field in additive manufacturing based on the high-fidelity thermal-fluid flow simulation. </a:t>
            </a:r>
            <a:r>
              <a:rPr lang="en-SG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(under review)</a:t>
            </a:r>
            <a:endParaRPr lang="en-SG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73845" y="4055424"/>
            <a:ext cx="4858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 group website: https://blog.nus.edu.sg/yanwt/</a:t>
            </a:r>
          </a:p>
        </p:txBody>
      </p:sp>
    </p:spTree>
    <p:extLst>
      <p:ext uri="{BB962C8B-B14F-4D97-AF65-F5344CB8AC3E}">
        <p14:creationId xmlns:p14="http://schemas.microsoft.com/office/powerpoint/2010/main" val="396993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769110" y="121921"/>
            <a:ext cx="4865335" cy="519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Overall framework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8841589" y="3196213"/>
            <a:ext cx="3390416" cy="663829"/>
            <a:chOff x="8841589" y="3196213"/>
            <a:chExt cx="3390416" cy="663829"/>
          </a:xfrm>
        </p:grpSpPr>
        <p:grpSp>
          <p:nvGrpSpPr>
            <p:cNvPr id="7" name="Group 6"/>
            <p:cNvGrpSpPr/>
            <p:nvPr/>
          </p:nvGrpSpPr>
          <p:grpSpPr>
            <a:xfrm>
              <a:off x="9145905" y="3196213"/>
              <a:ext cx="3086100" cy="663829"/>
              <a:chOff x="-2391286" y="2992755"/>
              <a:chExt cx="3086100" cy="66382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-2391286" y="2992755"/>
                <a:ext cx="30861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</a:p>
              <a:p>
                <a:pPr algn="ctr"/>
                <a:r>
                  <a:rPr lang="en-US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manufacturing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</a:t>
                </a:r>
                <a:endParaRPr lang="en-SG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-2168098" y="3030750"/>
                <a:ext cx="2621573" cy="6258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Down Arrow 68"/>
            <p:cNvSpPr/>
            <p:nvPr/>
          </p:nvSpPr>
          <p:spPr>
            <a:xfrm rot="16200000" flipV="1">
              <a:off x="8890332" y="3305934"/>
              <a:ext cx="430018" cy="52750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212848" y="3904784"/>
            <a:ext cx="3288653" cy="2392107"/>
            <a:chOff x="6212848" y="3904784"/>
            <a:chExt cx="3288653" cy="2392107"/>
          </a:xfrm>
        </p:grpSpPr>
        <p:grpSp>
          <p:nvGrpSpPr>
            <p:cNvPr id="12" name="Group 11"/>
            <p:cNvGrpSpPr/>
            <p:nvPr/>
          </p:nvGrpSpPr>
          <p:grpSpPr>
            <a:xfrm>
              <a:off x="6212848" y="4384160"/>
              <a:ext cx="3288653" cy="1912731"/>
              <a:chOff x="7596089" y="2272656"/>
              <a:chExt cx="3851482" cy="234891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/>
              <a:srcRect t="772"/>
              <a:stretch/>
            </p:blipFill>
            <p:spPr>
              <a:xfrm>
                <a:off x="7622573" y="2383611"/>
                <a:ext cx="3789553" cy="1448813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7661376" y="3869615"/>
                <a:ext cx="3622903" cy="718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6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  <a:r>
                  <a:rPr lang="en-US" sz="16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isotherm dimensions to reconstruct temperature field</a:t>
                </a:r>
                <a:endParaRPr lang="en-SG" sz="16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596089" y="2272656"/>
                <a:ext cx="3851482" cy="234891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Down Arrow 69"/>
            <p:cNvSpPr/>
            <p:nvPr/>
          </p:nvSpPr>
          <p:spPr>
            <a:xfrm>
              <a:off x="7470085" y="3904784"/>
              <a:ext cx="430018" cy="46983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074367" y="3116313"/>
            <a:ext cx="2767223" cy="790378"/>
            <a:chOff x="6074367" y="3116313"/>
            <a:chExt cx="2767223" cy="790378"/>
          </a:xfrm>
        </p:grpSpPr>
        <p:sp>
          <p:nvSpPr>
            <p:cNvPr id="68" name="Rectangle 67"/>
            <p:cNvSpPr/>
            <p:nvPr/>
          </p:nvSpPr>
          <p:spPr>
            <a:xfrm>
              <a:off x="6430970" y="3116313"/>
              <a:ext cx="2410620" cy="7903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Regression/machine learning algorithms</a:t>
              </a:r>
              <a:endParaRPr lang="en-SG" sz="20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Down Arrow 70"/>
            <p:cNvSpPr/>
            <p:nvPr/>
          </p:nvSpPr>
          <p:spPr>
            <a:xfrm rot="16200000">
              <a:off x="6019966" y="3354076"/>
              <a:ext cx="430018" cy="321215"/>
            </a:xfrm>
            <a:prstGeom prst="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" y="750458"/>
            <a:ext cx="11812649" cy="5832276"/>
            <a:chOff x="2" y="750458"/>
            <a:chExt cx="11812649" cy="5832276"/>
          </a:xfrm>
        </p:grpSpPr>
        <p:grpSp>
          <p:nvGrpSpPr>
            <p:cNvPr id="78" name="Group 77"/>
            <p:cNvGrpSpPr/>
            <p:nvPr/>
          </p:nvGrpSpPr>
          <p:grpSpPr>
            <a:xfrm>
              <a:off x="6621225" y="750458"/>
              <a:ext cx="5191426" cy="2049835"/>
              <a:chOff x="6621225" y="750458"/>
              <a:chExt cx="5191426" cy="204983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3"/>
              <a:stretch/>
            </p:blipFill>
            <p:spPr>
              <a:xfrm>
                <a:off x="7393051" y="1060392"/>
                <a:ext cx="4325710" cy="1604415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" r="91215" b="41275"/>
              <a:stretch/>
            </p:blipFill>
            <p:spPr>
              <a:xfrm>
                <a:off x="6621225" y="1022292"/>
                <a:ext cx="749300" cy="1778001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862525" y="750458"/>
                <a:ext cx="49501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thermal-fluid flow simulation</a:t>
                </a:r>
                <a:endParaRPr lang="en-SG" sz="20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303138" y="2361733"/>
                <a:ext cx="22445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Discretize &amp; extract</a:t>
                </a:r>
                <a:endParaRPr lang="en-SG" sz="20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2" y="1097130"/>
              <a:ext cx="6421194" cy="5485604"/>
              <a:chOff x="2" y="1097130"/>
              <a:chExt cx="6421194" cy="5485604"/>
            </a:xfrm>
          </p:grpSpPr>
          <p:sp>
            <p:nvSpPr>
              <p:cNvPr id="33" name="Down Arrow 32"/>
              <p:cNvSpPr/>
              <p:nvPr/>
            </p:nvSpPr>
            <p:spPr>
              <a:xfrm rot="5400000">
                <a:off x="6045580" y="1894831"/>
                <a:ext cx="430018" cy="321215"/>
              </a:xfrm>
              <a:prstGeom prst="down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2" y="1097130"/>
                <a:ext cx="6074547" cy="5485604"/>
                <a:chOff x="2" y="1097130"/>
                <a:chExt cx="6074547" cy="548560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1728859" y="2893770"/>
                  <a:ext cx="22332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2000" b="1" i="1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Isotherms</a:t>
                  </a:r>
                  <a:endParaRPr lang="en-SG" sz="20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97981" y="3245949"/>
                  <a:ext cx="4306586" cy="1165846"/>
                </a:xfrm>
                <a:prstGeom prst="rect">
                  <a:avLst/>
                </a:prstGeom>
              </p:spPr>
            </p:pic>
            <p:grpSp>
              <p:nvGrpSpPr>
                <p:cNvPr id="16" name="Group 15"/>
                <p:cNvGrpSpPr/>
                <p:nvPr/>
              </p:nvGrpSpPr>
              <p:grpSpPr>
                <a:xfrm>
                  <a:off x="4883037" y="3611013"/>
                  <a:ext cx="727865" cy="1057291"/>
                  <a:chOff x="-501817" y="3696168"/>
                  <a:chExt cx="727865" cy="1057291"/>
                </a:xfrm>
              </p:grpSpPr>
              <p:cxnSp>
                <p:nvCxnSpPr>
                  <p:cNvPr id="17" name="Straight Arrow Connector 16"/>
                  <p:cNvCxnSpPr/>
                  <p:nvPr/>
                </p:nvCxnSpPr>
                <p:spPr>
                  <a:xfrm flipH="1">
                    <a:off x="10513" y="4327911"/>
                    <a:ext cx="138632" cy="20848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 flipH="1">
                    <a:off x="-311457" y="4315211"/>
                    <a:ext cx="46060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149145" y="3907951"/>
                    <a:ext cx="0" cy="41996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-12980" y="4353349"/>
                    <a:ext cx="239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i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endParaRPr lang="en-SG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501817" y="4171652"/>
                    <a:ext cx="25752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i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endParaRPr lang="en-SG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66794" y="3696168"/>
                    <a:ext cx="25752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i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z</a:t>
                    </a:r>
                    <a:endParaRPr lang="en-SG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1109309" y="1425720"/>
                  <a:ext cx="4474176" cy="1322970"/>
                  <a:chOff x="450743" y="2664771"/>
                  <a:chExt cx="9711179" cy="2050287"/>
                </a:xfrm>
              </p:grpSpPr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72801" y="2664771"/>
                    <a:ext cx="9689121" cy="1822464"/>
                  </a:xfrm>
                  <a:prstGeom prst="rect">
                    <a:avLst/>
                  </a:prstGeom>
                </p:spPr>
              </p:pic>
              <p:cxnSp>
                <p:nvCxnSpPr>
                  <p:cNvPr id="28" name="Straight Connector 27"/>
                  <p:cNvCxnSpPr/>
                  <p:nvPr/>
                </p:nvCxnSpPr>
                <p:spPr>
                  <a:xfrm flipH="1">
                    <a:off x="472801" y="4371791"/>
                    <a:ext cx="1956018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/>
                  <p:cNvCxnSpPr/>
                  <p:nvPr/>
                </p:nvCxnSpPr>
                <p:spPr>
                  <a:xfrm flipH="1">
                    <a:off x="450743" y="3582255"/>
                    <a:ext cx="302418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/>
                  <p:cNvCxnSpPr/>
                  <p:nvPr/>
                </p:nvCxnSpPr>
                <p:spPr>
                  <a:xfrm>
                    <a:off x="557472" y="3576003"/>
                    <a:ext cx="0" cy="795788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/>
                      <p:cNvSpPr txBox="1"/>
                      <p:nvPr/>
                    </p:nvSpPr>
                    <p:spPr>
                      <a:xfrm>
                        <a:off x="661229" y="4381171"/>
                        <a:ext cx="534550" cy="333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𝑙𝑎𝑦𝑒𝑟𝑠</m:t>
                              </m:r>
                            </m:oMath>
                          </m:oMathPara>
                        </a14:m>
                        <a:endParaRPr lang="en-SG" sz="1400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1229" y="4381171"/>
                        <a:ext cx="534550" cy="333887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5000" r="-195000" b="-314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SG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1570064" y="1097130"/>
                      <a:ext cx="371497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i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Isothermal points 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  <a14:m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oMath>
                      </a14:m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± 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ea typeface="Anonymous Pro" panose="02060609030202000504" pitchFamily="49" charset="0"/>
                          <a:cs typeface="Times New Roman" panose="02020603050405020304" pitchFamily="18" charset="0"/>
                        </a:rPr>
                        <a:t>∆</a:t>
                      </a:r>
                      <a:r>
                        <a:rPr lang="en-US" sz="2000" i="1" dirty="0">
                          <a:latin typeface="Times New Roman" panose="02020603050405020304" pitchFamily="18" charset="0"/>
                          <a:ea typeface="Anonymous Pro" panose="02060609030202000504" pitchFamily="49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SG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0064" y="1097130"/>
                      <a:ext cx="3714970" cy="4001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806" t="-9091" b="-257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5" name="Group 34"/>
                <p:cNvGrpSpPr/>
                <p:nvPr/>
              </p:nvGrpSpPr>
              <p:grpSpPr>
                <a:xfrm>
                  <a:off x="5015730" y="1754311"/>
                  <a:ext cx="727865" cy="1057291"/>
                  <a:chOff x="-501817" y="3696168"/>
                  <a:chExt cx="727865" cy="1057291"/>
                </a:xfrm>
              </p:grpSpPr>
              <p:cxnSp>
                <p:nvCxnSpPr>
                  <p:cNvPr id="36" name="Straight Arrow Connector 35"/>
                  <p:cNvCxnSpPr/>
                  <p:nvPr/>
                </p:nvCxnSpPr>
                <p:spPr>
                  <a:xfrm flipH="1">
                    <a:off x="10513" y="4327911"/>
                    <a:ext cx="138632" cy="20848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/>
                  <p:cNvCxnSpPr/>
                  <p:nvPr/>
                </p:nvCxnSpPr>
                <p:spPr>
                  <a:xfrm flipH="1">
                    <a:off x="-311457" y="4315211"/>
                    <a:ext cx="46060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Arrow Connector 37"/>
                  <p:cNvCxnSpPr/>
                  <p:nvPr/>
                </p:nvCxnSpPr>
                <p:spPr>
                  <a:xfrm flipV="1">
                    <a:off x="149145" y="3907951"/>
                    <a:ext cx="0" cy="41996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-12980" y="4353349"/>
                    <a:ext cx="239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i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endParaRPr lang="en-SG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-501817" y="4171652"/>
                    <a:ext cx="25752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i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endParaRPr lang="en-SG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-66794" y="3696168"/>
                    <a:ext cx="25752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i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z</a:t>
                    </a:r>
                    <a:endParaRPr lang="en-SG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42" name="Down Arrow 41"/>
                <p:cNvSpPr/>
                <p:nvPr/>
              </p:nvSpPr>
              <p:spPr>
                <a:xfrm>
                  <a:off x="2845492" y="2782198"/>
                  <a:ext cx="430018" cy="321215"/>
                </a:xfrm>
                <a:prstGeom prst="downArrow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252004" y="2657794"/>
                  <a:ext cx="1903085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Curve fitting &amp;</a:t>
                  </a:r>
                </a:p>
                <a:p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parameterization</a:t>
                  </a:r>
                  <a:endParaRPr lang="en-SG" sz="2000" dirty="0"/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268340" y="4492696"/>
                  <a:ext cx="5725063" cy="1805735"/>
                  <a:chOff x="181027" y="5447095"/>
                  <a:chExt cx="10715720" cy="1805735"/>
                </a:xfrm>
              </p:grpSpPr>
              <p:pic>
                <p:nvPicPr>
                  <p:cNvPr id="45" name="Picture 4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432"/>
                  <a:stretch/>
                </p:blipFill>
                <p:spPr>
                  <a:xfrm flipH="1" flipV="1">
                    <a:off x="1291614" y="5788977"/>
                    <a:ext cx="8734137" cy="1194125"/>
                  </a:xfrm>
                  <a:prstGeom prst="rect">
                    <a:avLst/>
                  </a:prstGeom>
                </p:spPr>
              </p:pic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4330212" y="6845398"/>
                    <a:ext cx="656653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V="1">
                    <a:off x="4330212" y="5462079"/>
                    <a:ext cx="0" cy="138331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TextBox 47"/>
                      <p:cNvSpPr txBox="1"/>
                      <p:nvPr/>
                    </p:nvSpPr>
                    <p:spPr>
                      <a:xfrm>
                        <a:off x="181027" y="5511985"/>
                        <a:ext cx="475055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600" i="1" dirty="0">
                            <a:latin typeface="Cambria Math" panose="02040503050406030204" pitchFamily="18" charset="0"/>
                          </a:rPr>
                          <a:t>Curve 1: </a:t>
                        </a:r>
                        <a14:m>
                          <m:oMath xmlns:m="http://schemas.openxmlformats.org/officeDocument/2006/math"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endParaRPr lang="en-SG" sz="1600" dirty="0"/>
                      </a:p>
                    </p:txBody>
                  </p:sp>
                </mc:Choice>
                <mc:Fallback xmlns="">
                  <p:sp>
                    <p:nvSpPr>
                      <p:cNvPr id="80" name="TextBox 7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1027" y="5511985"/>
                        <a:ext cx="4750551" cy="246221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 l="-5048" t="-30000" b="-47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SG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TextBox 48"/>
                      <p:cNvSpPr txBox="1"/>
                      <p:nvPr/>
                    </p:nvSpPr>
                    <p:spPr>
                      <a:xfrm>
                        <a:off x="6827306" y="5594973"/>
                        <a:ext cx="386940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sz="1600" i="1" dirty="0">
                            <a:latin typeface="Times" panose="02020603050405020304" pitchFamily="18" charset="0"/>
                            <a:cs typeface="Times" panose="02020603050405020304" pitchFamily="18" charset="0"/>
                          </a:rPr>
                          <a:t>Curve 2</a:t>
                        </a:r>
                        <a:r>
                          <a:rPr lang="en-US" sz="1600" dirty="0"/>
                          <a:t>: </a:t>
                        </a:r>
                        <a14:m>
                          <m:oMath xmlns:m="http://schemas.openxmlformats.org/officeDocument/2006/math"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16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endParaRPr lang="en-SG" sz="1600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27306" y="5594973"/>
                        <a:ext cx="3869403" cy="246221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 l="-5900" t="-30000" r="-3835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SG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0" name="Straight Connector 49"/>
                  <p:cNvCxnSpPr/>
                  <p:nvPr/>
                </p:nvCxnSpPr>
                <p:spPr>
                  <a:xfrm flipH="1">
                    <a:off x="8320164" y="5878025"/>
                    <a:ext cx="498286" cy="18538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 flipH="1" flipV="1">
                    <a:off x="1774106" y="5745355"/>
                    <a:ext cx="439727" cy="16083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903223" y="6682104"/>
                    <a:ext cx="32022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</a:t>
                    </a:r>
                    <a:endParaRPr lang="en-SG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TextBox 52"/>
                      <p:cNvSpPr txBox="1"/>
                      <p:nvPr/>
                    </p:nvSpPr>
                    <p:spPr>
                      <a:xfrm>
                        <a:off x="10657586" y="6617356"/>
                        <a:ext cx="16171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SG" sz="1600" dirty="0"/>
                      </a:p>
                    </p:txBody>
                  </p:sp>
                </mc:Choice>
                <mc:Fallback xmlns="">
                  <p:sp>
                    <p:nvSpPr>
                      <p:cNvPr id="85" name="TextBox 8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57586" y="6617356"/>
                        <a:ext cx="161711" cy="246221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64286" r="-8571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SG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TextBox 53"/>
                      <p:cNvSpPr txBox="1"/>
                      <p:nvPr/>
                    </p:nvSpPr>
                    <p:spPr>
                      <a:xfrm>
                        <a:off x="4436980" y="5447095"/>
                        <a:ext cx="16543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en-SG" sz="16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36980" y="5447095"/>
                        <a:ext cx="165430" cy="246221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85714" r="-114286" b="-2195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SG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5" name="Straight Connector 54"/>
                  <p:cNvCxnSpPr/>
                  <p:nvPr/>
                </p:nvCxnSpPr>
                <p:spPr>
                  <a:xfrm>
                    <a:off x="4330212" y="5818445"/>
                    <a:ext cx="222704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4446236" y="5818445"/>
                    <a:ext cx="0" cy="1026953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>
                    <a:off x="1382102" y="6845398"/>
                    <a:ext cx="0" cy="21065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/>
                  <p:nvPr/>
                </p:nvCxnSpPr>
                <p:spPr>
                  <a:xfrm>
                    <a:off x="4330212" y="6845398"/>
                    <a:ext cx="0" cy="21065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/>
                  <p:cNvCxnSpPr/>
                  <p:nvPr/>
                </p:nvCxnSpPr>
                <p:spPr>
                  <a:xfrm>
                    <a:off x="9945598" y="6845398"/>
                    <a:ext cx="0" cy="21065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/>
                  <p:cNvCxnSpPr/>
                  <p:nvPr/>
                </p:nvCxnSpPr>
                <p:spPr>
                  <a:xfrm>
                    <a:off x="1382102" y="6994858"/>
                    <a:ext cx="2948110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/>
                  <p:cNvCxnSpPr/>
                  <p:nvPr/>
                </p:nvCxnSpPr>
                <p:spPr>
                  <a:xfrm>
                    <a:off x="4330213" y="6994857"/>
                    <a:ext cx="5647955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TextBox 61"/>
                      <p:cNvSpPr txBox="1"/>
                      <p:nvPr/>
                    </p:nvSpPr>
                    <p:spPr>
                      <a:xfrm>
                        <a:off x="2459766" y="7005069"/>
                        <a:ext cx="78899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600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SG" sz="1600" dirty="0"/>
                      </a:p>
                    </p:txBody>
                  </p:sp>
                </mc:Choice>
                <mc:Fallback xmlns="">
                  <p:sp>
                    <p:nvSpPr>
                      <p:cNvPr id="94" name="TextBox 9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59766" y="7005069"/>
                        <a:ext cx="788999" cy="246221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11429" r="-94286" b="-3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SG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/>
                      <p:cNvSpPr txBox="1"/>
                      <p:nvPr/>
                    </p:nvSpPr>
                    <p:spPr>
                      <a:xfrm>
                        <a:off x="7055766" y="7006609"/>
                        <a:ext cx="78899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6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SG" sz="1600" dirty="0"/>
                      </a:p>
                    </p:txBody>
                  </p:sp>
                </mc:Choice>
                <mc:Fallback xmlns="">
                  <p:sp>
                    <p:nvSpPr>
                      <p:cNvPr id="95" name="TextBox 9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055766" y="7006609"/>
                        <a:ext cx="788999" cy="246221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l="-11594" r="-97101" b="-3170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SG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/>
                      <p:cNvSpPr txBox="1"/>
                      <p:nvPr/>
                    </p:nvSpPr>
                    <p:spPr>
                      <a:xfrm>
                        <a:off x="4574109" y="6270035"/>
                        <a:ext cx="71493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SG" sz="1600" dirty="0"/>
                      </a:p>
                    </p:txBody>
                  </p:sp>
                </mc:Choice>
                <mc:Fallback xmlns="">
                  <p:sp>
                    <p:nvSpPr>
                      <p:cNvPr id="96" name="TextBox 9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4109" y="6270035"/>
                        <a:ext cx="714939" cy="246221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l="-19355" r="-96774" b="-3170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SG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152651" y="6196345"/>
                      <a:ext cx="5723134" cy="3742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Curve-fitting of the </a:t>
                      </a:r>
                      <a14:m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oMath>
                      </a14:m>
                      <a:r>
                        <a:rPr lang="en-US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isothermal points at the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</m:t>
                              </m:r>
                            </m:sup>
                          </m:sSup>
                        </m:oMath>
                      </a14:m>
                      <a:r>
                        <a:rPr lang="en-SG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layer</a:t>
                      </a:r>
                    </a:p>
                  </p:txBody>
                </p:sp>
              </mc:Choice>
              <mc:Fallback xmlns="">
                <p:sp>
                  <p:nvSpPr>
                    <p:cNvPr id="65" name="TextBox 6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651" y="6196345"/>
                      <a:ext cx="5723134" cy="374270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852" t="-6452" b="-241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6" name="TextBox 65"/>
                <p:cNvSpPr txBox="1"/>
                <p:nvPr/>
              </p:nvSpPr>
              <p:spPr>
                <a:xfrm>
                  <a:off x="978598" y="5491476"/>
                  <a:ext cx="10855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b="1" i="1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Region 1 </a:t>
                  </a:r>
                  <a:endParaRPr lang="en-SG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4083719" y="5491476"/>
                  <a:ext cx="10855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b="1" i="1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Region 2 </a:t>
                  </a:r>
                  <a:endParaRPr lang="en-SG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58985" y="1150568"/>
                  <a:ext cx="6015564" cy="5432166"/>
                </a:xfrm>
                <a:prstGeom prst="rect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2000" b="1" i="1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 rot="16200000">
                  <a:off x="-907987" y="2457739"/>
                  <a:ext cx="221608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2000" b="1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preparation</a:t>
                  </a:r>
                  <a:endParaRPr lang="en-SG" sz="20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9501501" y="4904641"/>
            <a:ext cx="2517530" cy="871767"/>
            <a:chOff x="9501501" y="4904641"/>
            <a:chExt cx="2517530" cy="871767"/>
          </a:xfrm>
        </p:grpSpPr>
        <p:sp>
          <p:nvSpPr>
            <p:cNvPr id="74" name="Down Arrow 73"/>
            <p:cNvSpPr/>
            <p:nvPr/>
          </p:nvSpPr>
          <p:spPr>
            <a:xfrm rot="16200000">
              <a:off x="9494123" y="5150742"/>
              <a:ext cx="430018" cy="41526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9948679" y="4904641"/>
              <a:ext cx="2070352" cy="871767"/>
              <a:chOff x="-2206968" y="3215189"/>
              <a:chExt cx="2070352" cy="91497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-2206968" y="3215189"/>
                <a:ext cx="207035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EVALUATION: </a:t>
                </a:r>
              </a:p>
              <a:p>
                <a:pPr algn="ctr"/>
                <a:r>
                  <a:rPr lang="en-US" sz="16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Thermal stress model/</a:t>
                </a:r>
              </a:p>
              <a:p>
                <a:pPr algn="ctr"/>
                <a:r>
                  <a:rPr lang="en-US" sz="16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Grain growth model</a:t>
                </a:r>
                <a:endParaRPr lang="en-SG" sz="16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-2200544" y="3233554"/>
                <a:ext cx="2063928" cy="8966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965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95286" y="1385154"/>
            <a:ext cx="3915351" cy="2254265"/>
            <a:chOff x="395286" y="1211098"/>
            <a:chExt cx="3915351" cy="2254265"/>
          </a:xfrm>
        </p:grpSpPr>
        <p:pic>
          <p:nvPicPr>
            <p:cNvPr id="78" name="Picture 17">
              <a:extLst>
                <a:ext uri="{FF2B5EF4-FFF2-40B4-BE49-F238E27FC236}">
                  <a16:creationId xmlns:a16="http://schemas.microsoft.com/office/drawing/2014/main" id="{BA0C42B7-8C7F-BD47-B589-25E0DCFF3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058" y="1425955"/>
              <a:ext cx="3429310" cy="1881101"/>
            </a:xfrm>
            <a:prstGeom prst="rect">
              <a:avLst/>
            </a:prstGeom>
          </p:spPr>
        </p:pic>
        <p:sp>
          <p:nvSpPr>
            <p:cNvPr id="140" name="TextBox 295">
              <a:extLst>
                <a:ext uri="{FF2B5EF4-FFF2-40B4-BE49-F238E27FC236}">
                  <a16:creationId xmlns:a16="http://schemas.microsoft.com/office/drawing/2014/main" id="{236C35B3-464B-3F4D-AD82-80BA0975A1D7}"/>
                </a:ext>
              </a:extLst>
            </p:cNvPr>
            <p:cNvSpPr txBox="1"/>
            <p:nvPr/>
          </p:nvSpPr>
          <p:spPr>
            <a:xfrm>
              <a:off x="395286" y="1211098"/>
              <a:ext cx="391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600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data: t</a:t>
              </a:r>
              <a:r>
                <a:rPr lang="en-US" sz="1600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hermal-fluid flow simulation</a:t>
              </a:r>
              <a:endParaRPr lang="en-SG" sz="1600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591090" y="2520162"/>
              <a:ext cx="684988" cy="945201"/>
              <a:chOff x="840885" y="1163993"/>
              <a:chExt cx="684988" cy="945201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D81709AA-23C9-824B-8376-24DDD1485A4C}"/>
                  </a:ext>
                </a:extLst>
              </p:cNvPr>
              <p:cNvGrpSpPr/>
              <p:nvPr/>
            </p:nvGrpSpPr>
            <p:grpSpPr>
              <a:xfrm>
                <a:off x="840885" y="1320698"/>
                <a:ext cx="684988" cy="788496"/>
                <a:chOff x="1256638" y="733526"/>
                <a:chExt cx="684988" cy="788496"/>
              </a:xfrm>
            </p:grpSpPr>
            <p:cxnSp>
              <p:nvCxnSpPr>
                <p:cNvPr id="87" name="Straight Arrow Connector 77">
                  <a:extLst>
                    <a:ext uri="{FF2B5EF4-FFF2-40B4-BE49-F238E27FC236}">
                      <a16:creationId xmlns:a16="http://schemas.microsoft.com/office/drawing/2014/main" id="{A2338594-67AF-D348-AF07-04ADEC4355A0}"/>
                    </a:ext>
                  </a:extLst>
                </p:cNvPr>
                <p:cNvCxnSpPr/>
                <p:nvPr/>
              </p:nvCxnSpPr>
              <p:spPr>
                <a:xfrm>
                  <a:off x="1727677" y="1153486"/>
                  <a:ext cx="213949" cy="1836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78">
                  <a:extLst>
                    <a:ext uri="{FF2B5EF4-FFF2-40B4-BE49-F238E27FC236}">
                      <a16:creationId xmlns:a16="http://schemas.microsoft.com/office/drawing/2014/main" id="{ADFE67A1-7C29-314B-8333-A31BAF0FA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7149" y="1150036"/>
                  <a:ext cx="330528" cy="1193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79">
                  <a:extLst>
                    <a:ext uri="{FF2B5EF4-FFF2-40B4-BE49-F238E27FC236}">
                      <a16:creationId xmlns:a16="http://schemas.microsoft.com/office/drawing/2014/main" id="{47752A25-916C-D247-9279-F94135D130E4}"/>
                    </a:ext>
                  </a:extLst>
                </p:cNvPr>
                <p:cNvCxnSpPr/>
                <p:nvPr/>
              </p:nvCxnSpPr>
              <p:spPr>
                <a:xfrm flipV="1">
                  <a:off x="1727677" y="733526"/>
                  <a:ext cx="0" cy="4199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0">
                  <a:extLst>
                    <a:ext uri="{FF2B5EF4-FFF2-40B4-BE49-F238E27FC236}">
                      <a16:creationId xmlns:a16="http://schemas.microsoft.com/office/drawing/2014/main" id="{AEF81578-10FB-2946-A242-90D97568CA2B}"/>
                    </a:ext>
                  </a:extLst>
                </p:cNvPr>
                <p:cNvSpPr txBox="1"/>
                <p:nvPr/>
              </p:nvSpPr>
              <p:spPr>
                <a:xfrm>
                  <a:off x="1635023" y="1121912"/>
                  <a:ext cx="2666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TextBox 81">
                  <a:extLst>
                    <a:ext uri="{FF2B5EF4-FFF2-40B4-BE49-F238E27FC236}">
                      <a16:creationId xmlns:a16="http://schemas.microsoft.com/office/drawing/2014/main" id="{644EB0E7-C446-5E46-A23A-53F1D92DF3AA}"/>
                    </a:ext>
                  </a:extLst>
                </p:cNvPr>
                <p:cNvSpPr txBox="1"/>
                <p:nvPr/>
              </p:nvSpPr>
              <p:spPr>
                <a:xfrm>
                  <a:off x="1256638" y="1121912"/>
                  <a:ext cx="2575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2" name="TextBox 75">
                <a:extLst>
                  <a:ext uri="{FF2B5EF4-FFF2-40B4-BE49-F238E27FC236}">
                    <a16:creationId xmlns:a16="http://schemas.microsoft.com/office/drawing/2014/main" id="{F613C950-8D95-D049-AF07-0660B3405B5C}"/>
                  </a:ext>
                </a:extLst>
              </p:cNvPr>
              <p:cNvSpPr txBox="1"/>
              <p:nvPr/>
            </p:nvSpPr>
            <p:spPr>
              <a:xfrm>
                <a:off x="1091806" y="1163993"/>
                <a:ext cx="257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SG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4160162" y="1047497"/>
            <a:ext cx="6962415" cy="2374271"/>
            <a:chOff x="3429111" y="972252"/>
            <a:chExt cx="6962415" cy="2374271"/>
          </a:xfrm>
        </p:grpSpPr>
        <p:grpSp>
          <p:nvGrpSpPr>
            <p:cNvPr id="94" name="Group 93"/>
            <p:cNvGrpSpPr/>
            <p:nvPr/>
          </p:nvGrpSpPr>
          <p:grpSpPr>
            <a:xfrm>
              <a:off x="4641387" y="1475851"/>
              <a:ext cx="5750139" cy="1822464"/>
              <a:chOff x="376981" y="2664771"/>
              <a:chExt cx="9784941" cy="1822464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801" y="2664771"/>
                <a:ext cx="9689121" cy="1822464"/>
              </a:xfrm>
              <a:prstGeom prst="rect">
                <a:avLst/>
              </a:prstGeom>
            </p:spPr>
          </p:pic>
          <p:cxnSp>
            <p:nvCxnSpPr>
              <p:cNvPr id="101" name="Straight Connector 100"/>
              <p:cNvCxnSpPr/>
              <p:nvPr/>
            </p:nvCxnSpPr>
            <p:spPr>
              <a:xfrm flipH="1">
                <a:off x="472801" y="4371791"/>
                <a:ext cx="19560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450743" y="3582255"/>
                <a:ext cx="3024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557472" y="3576003"/>
                <a:ext cx="0" cy="79578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376981" y="4073381"/>
                    <a:ext cx="70403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𝑙𝑎𝑦𝑒𝑟𝑠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981" y="4073381"/>
                    <a:ext cx="704039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706" r="-75000" b="-31429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5" name="Freeform 94"/>
            <p:cNvSpPr/>
            <p:nvPr/>
          </p:nvSpPr>
          <p:spPr>
            <a:xfrm>
              <a:off x="4862449" y="1582870"/>
              <a:ext cx="5392523" cy="798713"/>
            </a:xfrm>
            <a:custGeom>
              <a:avLst/>
              <a:gdLst>
                <a:gd name="connsiteX0" fmla="*/ 0 w 9368028"/>
                <a:gd name="connsiteY0" fmla="*/ 873658 h 873658"/>
                <a:gd name="connsiteX1" fmla="*/ 88900 w 9368028"/>
                <a:gd name="connsiteY1" fmla="*/ 613308 h 873658"/>
                <a:gd name="connsiteX2" fmla="*/ 342900 w 9368028"/>
                <a:gd name="connsiteY2" fmla="*/ 359308 h 873658"/>
                <a:gd name="connsiteX3" fmla="*/ 730250 w 9368028"/>
                <a:gd name="connsiteY3" fmla="*/ 137058 h 873658"/>
                <a:gd name="connsiteX4" fmla="*/ 1339850 w 9368028"/>
                <a:gd name="connsiteY4" fmla="*/ 35458 h 873658"/>
                <a:gd name="connsiteX5" fmla="*/ 3136900 w 9368028"/>
                <a:gd name="connsiteY5" fmla="*/ 3708 h 873658"/>
                <a:gd name="connsiteX6" fmla="*/ 5340350 w 9368028"/>
                <a:gd name="connsiteY6" fmla="*/ 111658 h 873658"/>
                <a:gd name="connsiteX7" fmla="*/ 8274050 w 9368028"/>
                <a:gd name="connsiteY7" fmla="*/ 416458 h 873658"/>
                <a:gd name="connsiteX8" fmla="*/ 9194800 w 9368028"/>
                <a:gd name="connsiteY8" fmla="*/ 676808 h 873658"/>
                <a:gd name="connsiteX9" fmla="*/ 9366250 w 9368028"/>
                <a:gd name="connsiteY9" fmla="*/ 848258 h 8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8028" h="873658">
                  <a:moveTo>
                    <a:pt x="0" y="873658"/>
                  </a:moveTo>
                  <a:cubicBezTo>
                    <a:pt x="15875" y="786345"/>
                    <a:pt x="31750" y="699033"/>
                    <a:pt x="88900" y="613308"/>
                  </a:cubicBezTo>
                  <a:cubicBezTo>
                    <a:pt x="146050" y="527583"/>
                    <a:pt x="236008" y="438683"/>
                    <a:pt x="342900" y="359308"/>
                  </a:cubicBezTo>
                  <a:cubicBezTo>
                    <a:pt x="449792" y="279933"/>
                    <a:pt x="564092" y="191033"/>
                    <a:pt x="730250" y="137058"/>
                  </a:cubicBezTo>
                  <a:cubicBezTo>
                    <a:pt x="896408" y="83083"/>
                    <a:pt x="938742" y="57683"/>
                    <a:pt x="1339850" y="35458"/>
                  </a:cubicBezTo>
                  <a:cubicBezTo>
                    <a:pt x="1740958" y="13233"/>
                    <a:pt x="2470150" y="-8992"/>
                    <a:pt x="3136900" y="3708"/>
                  </a:cubicBezTo>
                  <a:cubicBezTo>
                    <a:pt x="3803650" y="16408"/>
                    <a:pt x="4484158" y="42866"/>
                    <a:pt x="5340350" y="111658"/>
                  </a:cubicBezTo>
                  <a:cubicBezTo>
                    <a:pt x="6196542" y="180450"/>
                    <a:pt x="7631642" y="322266"/>
                    <a:pt x="8274050" y="416458"/>
                  </a:cubicBezTo>
                  <a:cubicBezTo>
                    <a:pt x="8916458" y="510650"/>
                    <a:pt x="9012767" y="604841"/>
                    <a:pt x="9194800" y="676808"/>
                  </a:cubicBezTo>
                  <a:cubicBezTo>
                    <a:pt x="9376833" y="748775"/>
                    <a:pt x="9371541" y="798516"/>
                    <a:pt x="9366250" y="848258"/>
                  </a:cubicBezTo>
                </a:path>
              </a:pathLst>
            </a:custGeom>
            <a:ln w="381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4854733" y="2443495"/>
              <a:ext cx="5406082" cy="822343"/>
            </a:xfrm>
            <a:custGeom>
              <a:avLst/>
              <a:gdLst>
                <a:gd name="connsiteX0" fmla="*/ 9381392 w 9381392"/>
                <a:gd name="connsiteY0" fmla="*/ 0 h 657988"/>
                <a:gd name="connsiteX1" fmla="*/ 8924192 w 9381392"/>
                <a:gd name="connsiteY1" fmla="*/ 228600 h 657988"/>
                <a:gd name="connsiteX2" fmla="*/ 6893169 w 9381392"/>
                <a:gd name="connsiteY2" fmla="*/ 527538 h 657988"/>
                <a:gd name="connsiteX3" fmla="*/ 4264269 w 9381392"/>
                <a:gd name="connsiteY3" fmla="*/ 650630 h 657988"/>
                <a:gd name="connsiteX4" fmla="*/ 2831123 w 9381392"/>
                <a:gd name="connsiteY4" fmla="*/ 641838 h 657988"/>
                <a:gd name="connsiteX5" fmla="*/ 2162907 w 9381392"/>
                <a:gd name="connsiteY5" fmla="*/ 624253 h 657988"/>
                <a:gd name="connsiteX6" fmla="*/ 1688123 w 9381392"/>
                <a:gd name="connsiteY6" fmla="*/ 589084 h 657988"/>
                <a:gd name="connsiteX7" fmla="*/ 1380392 w 9381392"/>
                <a:gd name="connsiteY7" fmla="*/ 545123 h 657988"/>
                <a:gd name="connsiteX8" fmla="*/ 1072661 w 9381392"/>
                <a:gd name="connsiteY8" fmla="*/ 483576 h 657988"/>
                <a:gd name="connsiteX9" fmla="*/ 0 w 9381392"/>
                <a:gd name="connsiteY9" fmla="*/ 0 h 65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1392" h="657988">
                  <a:moveTo>
                    <a:pt x="9381392" y="0"/>
                  </a:moveTo>
                  <a:cubicBezTo>
                    <a:pt x="9360144" y="70338"/>
                    <a:pt x="9338896" y="140677"/>
                    <a:pt x="8924192" y="228600"/>
                  </a:cubicBezTo>
                  <a:cubicBezTo>
                    <a:pt x="8509488" y="316523"/>
                    <a:pt x="7669823" y="457200"/>
                    <a:pt x="6893169" y="527538"/>
                  </a:cubicBezTo>
                  <a:cubicBezTo>
                    <a:pt x="6116515" y="597876"/>
                    <a:pt x="4941277" y="631580"/>
                    <a:pt x="4264269" y="650630"/>
                  </a:cubicBezTo>
                  <a:cubicBezTo>
                    <a:pt x="3587261" y="669680"/>
                    <a:pt x="3181350" y="646234"/>
                    <a:pt x="2831123" y="641838"/>
                  </a:cubicBezTo>
                  <a:cubicBezTo>
                    <a:pt x="2480896" y="637442"/>
                    <a:pt x="2353407" y="633045"/>
                    <a:pt x="2162907" y="624253"/>
                  </a:cubicBezTo>
                  <a:cubicBezTo>
                    <a:pt x="1972407" y="615461"/>
                    <a:pt x="1818542" y="602272"/>
                    <a:pt x="1688123" y="589084"/>
                  </a:cubicBezTo>
                  <a:cubicBezTo>
                    <a:pt x="1557704" y="575896"/>
                    <a:pt x="1482969" y="562708"/>
                    <a:pt x="1380392" y="545123"/>
                  </a:cubicBezTo>
                  <a:cubicBezTo>
                    <a:pt x="1277815" y="527538"/>
                    <a:pt x="1302726" y="574430"/>
                    <a:pt x="1072661" y="483576"/>
                  </a:cubicBezTo>
                  <a:cubicBezTo>
                    <a:pt x="842596" y="392722"/>
                    <a:pt x="421298" y="196361"/>
                    <a:pt x="0" y="0"/>
                  </a:cubicBezTo>
                </a:path>
              </a:pathLst>
            </a:custGeom>
            <a:ln w="381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34704" y="1188851"/>
                  <a:ext cx="4442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Isothermal points of </a:t>
                  </a:r>
                  <a:r>
                    <a:rPr lang="en-US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b="0" i="1" u="sng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 u="sng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u="sng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u="sng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u="sng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i="1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± </a:t>
                  </a:r>
                  <a:r>
                    <a:rPr lang="en-US" i="1" u="sng" dirty="0">
                      <a:latin typeface="Times New Roman" panose="02020603050405020304" pitchFamily="18" charset="0"/>
                      <a:ea typeface="Anonymous Pro" panose="02060609030202000504" pitchFamily="49" charset="0"/>
                      <a:cs typeface="Times New Roman" panose="02020603050405020304" pitchFamily="18" charset="0"/>
                    </a:rPr>
                    <a:t>∆T </a:t>
                  </a:r>
                  <a:r>
                    <a:rPr lang="en-US" u="sng" dirty="0">
                      <a:latin typeface="Times New Roman" panose="02020603050405020304" pitchFamily="18" charset="0"/>
                      <a:ea typeface="Anonymous Pro" panose="02060609030202000504" pitchFamily="49" charset="0"/>
                      <a:cs typeface="Times New Roman" panose="02020603050405020304" pitchFamily="18" charset="0"/>
                    </a:rPr>
                    <a:t>)</a:t>
                  </a:r>
                  <a:r>
                    <a:rPr lang="en-US" i="1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K</a:t>
                  </a:r>
                  <a:endParaRPr lang="en-SG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704" y="1188851"/>
                  <a:ext cx="444260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36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Down Arrow 97"/>
            <p:cNvSpPr/>
            <p:nvPr/>
          </p:nvSpPr>
          <p:spPr>
            <a:xfrm rot="16200000">
              <a:off x="3725754" y="2273619"/>
              <a:ext cx="379331" cy="579971"/>
            </a:xfrm>
            <a:prstGeom prst="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99" name="Straight Connector 98"/>
            <p:cNvCxnSpPr/>
            <p:nvPr/>
          </p:nvCxnSpPr>
          <p:spPr>
            <a:xfrm flipH="1">
              <a:off x="7247565" y="1475850"/>
              <a:ext cx="56252" cy="3674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5" name="Group 104"/>
            <p:cNvGrpSpPr/>
            <p:nvPr/>
          </p:nvGrpSpPr>
          <p:grpSpPr>
            <a:xfrm>
              <a:off x="9137582" y="972252"/>
              <a:ext cx="739764" cy="1013824"/>
              <a:chOff x="728049" y="1163993"/>
              <a:chExt cx="739764" cy="1013824"/>
            </a:xfrm>
          </p:grpSpPr>
          <p:grpSp>
            <p:nvGrpSpPr>
              <p:cNvPr id="106" name="组合 85">
                <a:extLst>
                  <a:ext uri="{FF2B5EF4-FFF2-40B4-BE49-F238E27FC236}">
                    <a16:creationId xmlns:a16="http://schemas.microsoft.com/office/drawing/2014/main" id="{D81709AA-23C9-824B-8376-24DDD1485A4C}"/>
                  </a:ext>
                </a:extLst>
              </p:cNvPr>
              <p:cNvGrpSpPr/>
              <p:nvPr/>
            </p:nvGrpSpPr>
            <p:grpSpPr>
              <a:xfrm>
                <a:off x="728049" y="1320698"/>
                <a:ext cx="739764" cy="857119"/>
                <a:chOff x="1143802" y="733526"/>
                <a:chExt cx="739764" cy="857119"/>
              </a:xfrm>
            </p:grpSpPr>
            <p:cxnSp>
              <p:nvCxnSpPr>
                <p:cNvPr id="108" name="Straight Arrow Connector 77">
                  <a:extLst>
                    <a:ext uri="{FF2B5EF4-FFF2-40B4-BE49-F238E27FC236}">
                      <a16:creationId xmlns:a16="http://schemas.microsoft.com/office/drawing/2014/main" id="{A2338594-67AF-D348-AF07-04ADEC4355A0}"/>
                    </a:ext>
                  </a:extLst>
                </p:cNvPr>
                <p:cNvCxnSpPr/>
                <p:nvPr/>
              </p:nvCxnSpPr>
              <p:spPr>
                <a:xfrm flipH="1">
                  <a:off x="1639372" y="1153486"/>
                  <a:ext cx="88305" cy="2767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78">
                  <a:extLst>
                    <a:ext uri="{FF2B5EF4-FFF2-40B4-BE49-F238E27FC236}">
                      <a16:creationId xmlns:a16="http://schemas.microsoft.com/office/drawing/2014/main" id="{ADFE67A1-7C29-314B-8333-A31BAF0FA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03589" y="1151919"/>
                  <a:ext cx="42405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79">
                  <a:extLst>
                    <a:ext uri="{FF2B5EF4-FFF2-40B4-BE49-F238E27FC236}">
                      <a16:creationId xmlns:a16="http://schemas.microsoft.com/office/drawing/2014/main" id="{47752A25-916C-D247-9279-F94135D130E4}"/>
                    </a:ext>
                  </a:extLst>
                </p:cNvPr>
                <p:cNvCxnSpPr/>
                <p:nvPr/>
              </p:nvCxnSpPr>
              <p:spPr>
                <a:xfrm flipV="1">
                  <a:off x="1727677" y="733526"/>
                  <a:ext cx="0" cy="4199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80">
                  <a:extLst>
                    <a:ext uri="{FF2B5EF4-FFF2-40B4-BE49-F238E27FC236}">
                      <a16:creationId xmlns:a16="http://schemas.microsoft.com/office/drawing/2014/main" id="{AEF81578-10FB-2946-A242-90D97568CA2B}"/>
                    </a:ext>
                  </a:extLst>
                </p:cNvPr>
                <p:cNvSpPr txBox="1"/>
                <p:nvPr/>
              </p:nvSpPr>
              <p:spPr>
                <a:xfrm>
                  <a:off x="1616868" y="1190535"/>
                  <a:ext cx="2666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2" name="TextBox 81">
                  <a:extLst>
                    <a:ext uri="{FF2B5EF4-FFF2-40B4-BE49-F238E27FC236}">
                      <a16:creationId xmlns:a16="http://schemas.microsoft.com/office/drawing/2014/main" id="{644EB0E7-C446-5E46-A23A-53F1D92DF3AA}"/>
                    </a:ext>
                  </a:extLst>
                </p:cNvPr>
                <p:cNvSpPr txBox="1"/>
                <p:nvPr/>
              </p:nvSpPr>
              <p:spPr>
                <a:xfrm>
                  <a:off x="1143802" y="1018329"/>
                  <a:ext cx="2575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7" name="TextBox 75">
                <a:extLst>
                  <a:ext uri="{FF2B5EF4-FFF2-40B4-BE49-F238E27FC236}">
                    <a16:creationId xmlns:a16="http://schemas.microsoft.com/office/drawing/2014/main" id="{F613C950-8D95-D049-AF07-0660B3405B5C}"/>
                  </a:ext>
                </a:extLst>
              </p:cNvPr>
              <p:cNvSpPr txBox="1"/>
              <p:nvPr/>
            </p:nvSpPr>
            <p:spPr>
              <a:xfrm>
                <a:off x="1091806" y="1163993"/>
                <a:ext cx="257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SG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3429111" y="2761748"/>
              <a:ext cx="11493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Discretize &amp; extract</a:t>
              </a:r>
              <a:endParaRPr lang="en-SG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44290" y="2983465"/>
            <a:ext cx="5147710" cy="2746895"/>
            <a:chOff x="7044290" y="2983465"/>
            <a:chExt cx="5147710" cy="2746895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36899" y="3880010"/>
              <a:ext cx="5055101" cy="18503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7044290" y="2983465"/>
              <a:ext cx="4710972" cy="1578712"/>
              <a:chOff x="7044290" y="2809409"/>
              <a:chExt cx="4710972" cy="1578712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1027397" y="3330830"/>
                <a:ext cx="727865" cy="1057291"/>
                <a:chOff x="-501817" y="3696168"/>
                <a:chExt cx="727865" cy="1057291"/>
              </a:xfrm>
            </p:grpSpPr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10513" y="4327911"/>
                  <a:ext cx="138632" cy="2084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/>
                <p:cNvCxnSpPr/>
                <p:nvPr/>
              </p:nvCxnSpPr>
              <p:spPr>
                <a:xfrm flipH="1">
                  <a:off x="-311457" y="4315211"/>
                  <a:ext cx="46060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149145" y="3907951"/>
                  <a:ext cx="0" cy="4199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TextBox 149"/>
                <p:cNvSpPr txBox="1"/>
                <p:nvPr/>
              </p:nvSpPr>
              <p:spPr>
                <a:xfrm>
                  <a:off x="-12980" y="4353349"/>
                  <a:ext cx="239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-501817" y="4171652"/>
                  <a:ext cx="2575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2" name="TextBox 151"/>
                <p:cNvSpPr txBox="1"/>
                <p:nvPr/>
              </p:nvSpPr>
              <p:spPr>
                <a:xfrm>
                  <a:off x="-66794" y="3696168"/>
                  <a:ext cx="2575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3" name="TextBox 32">
                <a:extLst>
                  <a:ext uri="{FF2B5EF4-FFF2-40B4-BE49-F238E27FC236}">
                    <a16:creationId xmlns:a16="http://schemas.microsoft.com/office/drawing/2014/main" id="{01B20BEE-CB8C-8142-B1DC-2A9B4947514C}"/>
                  </a:ext>
                </a:extLst>
              </p:cNvPr>
              <p:cNvSpPr txBox="1"/>
              <p:nvPr/>
            </p:nvSpPr>
            <p:spPr>
              <a:xfrm>
                <a:off x="7044290" y="3401804"/>
                <a:ext cx="22332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Isotherms</a:t>
                </a:r>
                <a:endParaRPr lang="en-SG" sz="20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Curved Down Arrow 8"/>
              <p:cNvSpPr/>
              <p:nvPr/>
            </p:nvSpPr>
            <p:spPr>
              <a:xfrm rot="4217208">
                <a:off x="10185351" y="3198877"/>
                <a:ext cx="1144394" cy="365457"/>
              </a:xfrm>
              <a:prstGeom prst="curvedDownArrow">
                <a:avLst>
                  <a:gd name="adj1" fmla="val 28883"/>
                  <a:gd name="adj2" fmla="val 64347"/>
                  <a:gd name="adj3" fmla="val 25000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9288903" y="3065253"/>
                <a:ext cx="1652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Curve fitting &amp; parameterization</a:t>
                </a:r>
                <a:endParaRPr lang="en-SG" sz="16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04635" y="4195083"/>
            <a:ext cx="6788468" cy="2142177"/>
            <a:chOff x="204635" y="4021027"/>
            <a:chExt cx="6788468" cy="2142177"/>
          </a:xfrm>
        </p:grpSpPr>
        <p:pic>
          <p:nvPicPr>
            <p:cNvPr id="198" name="Picture 197"/>
            <p:cNvPicPr>
              <a:picLocks noChangeAspect="1"/>
            </p:cNvPicPr>
            <p:nvPr/>
          </p:nvPicPr>
          <p:blipFill rotWithShape="1">
            <a:blip r:embed="rId8"/>
            <a:srcRect l="432"/>
            <a:stretch/>
          </p:blipFill>
          <p:spPr>
            <a:xfrm flipH="1" flipV="1">
              <a:off x="640126" y="4310795"/>
              <a:ext cx="5885697" cy="1143964"/>
            </a:xfrm>
            <a:prstGeom prst="rect">
              <a:avLst/>
            </a:prstGeom>
          </p:spPr>
        </p:pic>
        <p:cxnSp>
          <p:nvCxnSpPr>
            <p:cNvPr id="199" name="Straight Arrow Connector 198"/>
            <p:cNvCxnSpPr/>
            <p:nvPr/>
          </p:nvCxnSpPr>
          <p:spPr>
            <a:xfrm flipH="1">
              <a:off x="333829" y="5365223"/>
              <a:ext cx="22515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585332" y="4310795"/>
              <a:ext cx="0" cy="14730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204635" y="4055670"/>
                  <a:ext cx="136531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35" y="4055670"/>
                  <a:ext cx="1365310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679" r="-4464" b="-325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4535351" y="4021027"/>
                  <a:ext cx="136531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5351" y="4021027"/>
                  <a:ext cx="1365310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679" r="-4464" b="-3170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/>
            <p:cNvCxnSpPr>
              <a:endCxn id="202" idx="2"/>
            </p:cNvCxnSpPr>
            <p:nvPr/>
          </p:nvCxnSpPr>
          <p:spPr>
            <a:xfrm flipV="1">
              <a:off x="5040865" y="4267248"/>
              <a:ext cx="177141" cy="2357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H="1" flipV="1">
              <a:off x="747713" y="4328602"/>
              <a:ext cx="239908" cy="3048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5" name="TextBox 204"/>
            <p:cNvSpPr txBox="1"/>
            <p:nvPr/>
          </p:nvSpPr>
          <p:spPr>
            <a:xfrm>
              <a:off x="2658861" y="5255128"/>
              <a:ext cx="320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307920" y="5344417"/>
                  <a:ext cx="16171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920" y="5344417"/>
                  <a:ext cx="161711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19231" r="-1538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2607607" y="5599298"/>
                  <a:ext cx="16543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7607" y="5599298"/>
                  <a:ext cx="165430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9630" r="-25926" b="-25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Connector 207"/>
            <p:cNvCxnSpPr/>
            <p:nvPr/>
          </p:nvCxnSpPr>
          <p:spPr>
            <a:xfrm flipH="1">
              <a:off x="2392192" y="4340259"/>
              <a:ext cx="18456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463543" y="4340259"/>
              <a:ext cx="0" cy="10269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702037" y="5367212"/>
              <a:ext cx="0" cy="210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2585332" y="5367212"/>
              <a:ext cx="0" cy="210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6441536" y="5367212"/>
              <a:ext cx="0" cy="210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702037" y="5516672"/>
              <a:ext cx="188329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585332" y="5514682"/>
              <a:ext cx="385620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/>
                <p:cNvSpPr txBox="1"/>
                <p:nvPr/>
              </p:nvSpPr>
              <p:spPr>
                <a:xfrm>
                  <a:off x="1151798" y="5505154"/>
                  <a:ext cx="78899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15" name="TextBox 2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798" y="5505154"/>
                  <a:ext cx="788999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3101" r="-8527" b="-325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/>
                <p:cNvSpPr txBox="1"/>
                <p:nvPr/>
              </p:nvSpPr>
              <p:spPr>
                <a:xfrm>
                  <a:off x="3806393" y="5500642"/>
                  <a:ext cx="78899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16" name="TextBox 2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6393" y="5500642"/>
                  <a:ext cx="788999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308" r="-8462" b="-325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2700318" y="4591767"/>
                  <a:ext cx="71493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318" y="4591767"/>
                  <a:ext cx="714939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5983" r="-8547" b="-325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/>
                <p:cNvSpPr txBox="1"/>
                <p:nvPr/>
              </p:nvSpPr>
              <p:spPr>
                <a:xfrm>
                  <a:off x="1314794" y="5820225"/>
                  <a:ext cx="5126742" cy="342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5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Curve-fitting of the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600" dirty="0">
                      <a:solidFill>
                        <a:schemeClr val="accent5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isothermal points at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SG" sz="1600" dirty="0">
                      <a:solidFill>
                        <a:schemeClr val="accent5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layer</a:t>
                  </a:r>
                </a:p>
              </p:txBody>
            </p:sp>
          </mc:Choice>
          <mc:Fallback xmlns="">
            <p:sp>
              <p:nvSpPr>
                <p:cNvPr id="218" name="TextBox 2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794" y="5820225"/>
                  <a:ext cx="5126742" cy="342979"/>
                </a:xfrm>
                <a:prstGeom prst="rect">
                  <a:avLst/>
                </a:prstGeom>
                <a:blipFill>
                  <a:blip r:embed="rId16"/>
                  <a:stretch>
                    <a:fillRect l="-713" t="-3509" b="-2105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Down Arrow 82"/>
            <p:cNvSpPr/>
            <p:nvPr/>
          </p:nvSpPr>
          <p:spPr>
            <a:xfrm rot="16200000" flipV="1">
              <a:off x="6532466" y="4596988"/>
              <a:ext cx="379331" cy="541943"/>
            </a:xfrm>
            <a:prstGeom prst="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3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4683631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Model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320">
                <a:extLst>
                  <a:ext uri="{FF2B5EF4-FFF2-40B4-BE49-F238E27FC236}">
                    <a16:creationId xmlns:a16="http://schemas.microsoft.com/office/drawing/2014/main" id="{3D326AAD-21DA-354E-A141-5D18FEDE5588}"/>
                  </a:ext>
                </a:extLst>
              </p:cNvPr>
              <p:cNvSpPr txBox="1"/>
              <p:nvPr/>
            </p:nvSpPr>
            <p:spPr>
              <a:xfrm>
                <a:off x="6816944" y="6101426"/>
                <a:ext cx="4305633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endParaRPr lang="en-SG" sz="20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6" name="TextBox 320">
                <a:extLst>
                  <a:ext uri="{FF2B5EF4-FFF2-40B4-BE49-F238E27FC236}">
                    <a16:creationId xmlns:a16="http://schemas.microsoft.com/office/drawing/2014/main" id="{3D326AAD-21DA-354E-A141-5D18FEDE5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944" y="6101426"/>
                <a:ext cx="4305633" cy="407099"/>
              </a:xfrm>
              <a:prstGeom prst="rect">
                <a:avLst/>
              </a:prstGeom>
              <a:blipFill>
                <a:blip r:embed="rId17"/>
                <a:stretch>
                  <a:fillRect l="-1414" t="-8955" b="-238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349676" y="839508"/>
            <a:ext cx="5855845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field parameterization</a:t>
            </a:r>
          </a:p>
        </p:txBody>
      </p:sp>
    </p:spTree>
    <p:extLst>
      <p:ext uri="{BB962C8B-B14F-4D97-AF65-F5344CB8AC3E}">
        <p14:creationId xmlns:p14="http://schemas.microsoft.com/office/powerpoint/2010/main" val="29378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914E83-8210-4BDA-88BE-441DF5750A39}"/>
              </a:ext>
            </a:extLst>
          </p:cNvPr>
          <p:cNvGrpSpPr/>
          <p:nvPr/>
        </p:nvGrpSpPr>
        <p:grpSpPr>
          <a:xfrm>
            <a:off x="6020521" y="3651454"/>
            <a:ext cx="5697714" cy="3174848"/>
            <a:chOff x="6020521" y="3651454"/>
            <a:chExt cx="5697714" cy="3174848"/>
          </a:xfrm>
        </p:grpSpPr>
        <p:grpSp>
          <p:nvGrpSpPr>
            <p:cNvPr id="6" name="Group 5"/>
            <p:cNvGrpSpPr/>
            <p:nvPr/>
          </p:nvGrpSpPr>
          <p:grpSpPr>
            <a:xfrm>
              <a:off x="6020521" y="3651454"/>
              <a:ext cx="4617665" cy="2540958"/>
              <a:chOff x="6050338" y="3255545"/>
              <a:chExt cx="4617665" cy="2540958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97A7A006-D817-AD49-B390-1270FB4DF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3280510"/>
                <a:ext cx="4113771" cy="1185979"/>
              </a:xfrm>
              <a:prstGeom prst="rect">
                <a:avLst/>
              </a:prstGeom>
            </p:spPr>
          </p:pic>
          <p:cxnSp>
            <p:nvCxnSpPr>
              <p:cNvPr id="45" name="Straight Connector 44"/>
              <p:cNvCxnSpPr>
                <a:cxnSpLocks/>
              </p:cNvCxnSpPr>
              <p:nvPr/>
            </p:nvCxnSpPr>
            <p:spPr>
              <a:xfrm flipH="1">
                <a:off x="6050338" y="4435048"/>
                <a:ext cx="4159438" cy="0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6842950" y="5000932"/>
                <a:ext cx="7887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1560 K</a:t>
                </a:r>
                <a:endParaRPr lang="en-SG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>
                <a:off x="10209773" y="4432191"/>
                <a:ext cx="0" cy="179219"/>
              </a:xfrm>
              <a:prstGeom prst="straightConnector1">
                <a:avLst/>
              </a:prstGeom>
              <a:ln w="6350" cap="sq" cmpd="sng" algn="ctr">
                <a:solidFill>
                  <a:schemeClr val="accent5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9808198" y="5000932"/>
                <a:ext cx="8598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 K</a:t>
                </a:r>
                <a:endParaRPr lang="en-SG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ight Brace 32"/>
              <p:cNvSpPr/>
              <p:nvPr/>
            </p:nvSpPr>
            <p:spPr>
              <a:xfrm rot="5400000">
                <a:off x="8664330" y="3581470"/>
                <a:ext cx="122697" cy="3548182"/>
              </a:xfrm>
              <a:prstGeom prst="rightBrace">
                <a:avLst>
                  <a:gd name="adj1" fmla="val 268343"/>
                  <a:gd name="adj2" fmla="val 50034"/>
                </a:avLst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7164612" y="4432190"/>
                <a:ext cx="0" cy="179219"/>
              </a:xfrm>
              <a:prstGeom prst="straightConnector1">
                <a:avLst/>
              </a:prstGeom>
              <a:ln w="6350" cap="sq" cmpd="sng" algn="ctr">
                <a:solidFill>
                  <a:schemeClr val="accent5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7882329" y="5457949"/>
                    <a:ext cx="219890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600" i="1" baseline="-2500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temperature contours</a:t>
                    </a:r>
                    <a:endParaRPr lang="en-SG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2329" y="5457949"/>
                    <a:ext cx="2198902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455" r="-277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6823664" y="4568879"/>
                    <a:ext cx="78878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3664" y="4568879"/>
                    <a:ext cx="788780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9815383" y="4568879"/>
                    <a:ext cx="78878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(1)</m:t>
                          </m:r>
                        </m:oMath>
                      </m:oMathPara>
                    </a14:m>
                    <a:endParaRPr lang="en-SG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5383" y="4568879"/>
                    <a:ext cx="788780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/>
              <p:cNvCxnSpPr/>
              <p:nvPr/>
            </p:nvCxnSpPr>
            <p:spPr>
              <a:xfrm>
                <a:off x="8788167" y="4432190"/>
                <a:ext cx="0" cy="179219"/>
              </a:xfrm>
              <a:prstGeom prst="straightConnector1">
                <a:avLst/>
              </a:prstGeom>
              <a:ln w="6350" cap="sq" cmpd="sng" algn="ctr">
                <a:solidFill>
                  <a:schemeClr val="accent5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 rot="5400000">
                <a:off x="6998240" y="4754129"/>
                <a:ext cx="3068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endParaRPr lang="en-SG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5400000">
                <a:off x="10056370" y="4755744"/>
                <a:ext cx="3068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endParaRPr lang="en-SG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7746634" y="4474352"/>
                    <a:ext cx="78878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SG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6634" y="4474352"/>
                    <a:ext cx="788780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9135516" y="4484774"/>
                    <a:ext cx="78878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SG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35516" y="4484774"/>
                    <a:ext cx="788780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8479525" y="4581717"/>
                    <a:ext cx="78878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9525" y="4581717"/>
                    <a:ext cx="788780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3700BFB3-7DDD-D743-9880-C1B17C6DCF67}"/>
                  </a:ext>
                </a:extLst>
              </p:cNvPr>
              <p:cNvGrpSpPr/>
              <p:nvPr/>
            </p:nvGrpSpPr>
            <p:grpSpPr>
              <a:xfrm>
                <a:off x="9537032" y="3255545"/>
                <a:ext cx="576762" cy="684321"/>
                <a:chOff x="3707760" y="3369"/>
                <a:chExt cx="576762" cy="684321"/>
              </a:xfrm>
            </p:grpSpPr>
            <p:cxnSp>
              <p:nvCxnSpPr>
                <p:cNvPr id="52" name="Straight Arrow Connector 315">
                  <a:extLst>
                    <a:ext uri="{FF2B5EF4-FFF2-40B4-BE49-F238E27FC236}">
                      <a16:creationId xmlns:a16="http://schemas.microsoft.com/office/drawing/2014/main" id="{7E47D175-783B-4F4D-9730-00336BEF733A}"/>
                    </a:ext>
                  </a:extLst>
                </p:cNvPr>
                <p:cNvCxnSpPr/>
                <p:nvPr/>
              </p:nvCxnSpPr>
              <p:spPr>
                <a:xfrm flipH="1">
                  <a:off x="3707760" y="85542"/>
                  <a:ext cx="57676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316">
                  <a:extLst>
                    <a:ext uri="{FF2B5EF4-FFF2-40B4-BE49-F238E27FC236}">
                      <a16:creationId xmlns:a16="http://schemas.microsoft.com/office/drawing/2014/main" id="{80BF8696-D150-5245-943D-8A5613D201FC}"/>
                    </a:ext>
                  </a:extLst>
                </p:cNvPr>
                <p:cNvCxnSpPr/>
                <p:nvPr/>
              </p:nvCxnSpPr>
              <p:spPr>
                <a:xfrm>
                  <a:off x="4284522" y="85542"/>
                  <a:ext cx="0" cy="4741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317">
                  <a:extLst>
                    <a:ext uri="{FF2B5EF4-FFF2-40B4-BE49-F238E27FC236}">
                      <a16:creationId xmlns:a16="http://schemas.microsoft.com/office/drawing/2014/main" id="{209D4877-913B-8941-BB06-DD73311C79EB}"/>
                    </a:ext>
                  </a:extLst>
                </p:cNvPr>
                <p:cNvSpPr txBox="1"/>
                <p:nvPr/>
              </p:nvSpPr>
              <p:spPr>
                <a:xfrm>
                  <a:off x="4027245" y="287580"/>
                  <a:ext cx="239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318">
                  <a:extLst>
                    <a:ext uri="{FF2B5EF4-FFF2-40B4-BE49-F238E27FC236}">
                      <a16:creationId xmlns:a16="http://schemas.microsoft.com/office/drawing/2014/main" id="{1D33DD50-3E6A-4D43-852B-E78FE324E187}"/>
                    </a:ext>
                  </a:extLst>
                </p:cNvPr>
                <p:cNvSpPr txBox="1"/>
                <p:nvPr/>
              </p:nvSpPr>
              <p:spPr>
                <a:xfrm>
                  <a:off x="3707760" y="3369"/>
                  <a:ext cx="2575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D09E8A6-4132-4086-B7EC-82278D996694}"/>
                </a:ext>
              </a:extLst>
            </p:cNvPr>
            <p:cNvSpPr txBox="1"/>
            <p:nvPr/>
          </p:nvSpPr>
          <p:spPr>
            <a:xfrm>
              <a:off x="6020521" y="6179971"/>
              <a:ext cx="56977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Below 1000 K, the solid-state phase transformations barely occur and the residual stresses do not change much.</a:t>
              </a: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2C183D09-FB59-5A4C-B4DD-8CFBBB191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539" y="1963687"/>
            <a:ext cx="4360481" cy="128283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66183" y="2636543"/>
            <a:ext cx="4230044" cy="2191556"/>
            <a:chOff x="6096000" y="2240634"/>
            <a:chExt cx="4230044" cy="2191556"/>
          </a:xfrm>
        </p:grpSpPr>
        <p:sp>
          <p:nvSpPr>
            <p:cNvPr id="21" name="TextBox 20"/>
            <p:cNvSpPr txBox="1"/>
            <p:nvPr/>
          </p:nvSpPr>
          <p:spPr>
            <a:xfrm>
              <a:off x="8733767" y="2929207"/>
              <a:ext cx="15922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 of the layers</a:t>
              </a:r>
              <a:endParaRPr lang="en-SG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0192732" y="2240634"/>
              <a:ext cx="8731" cy="21915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 flipH="1">
              <a:off x="6096003" y="2240634"/>
              <a:ext cx="4105464" cy="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A724C436-CAB0-9F41-9210-A51D27AD79D3}"/>
                </a:ext>
              </a:extLst>
            </p:cNvPr>
            <p:cNvCxnSpPr/>
            <p:nvPr/>
          </p:nvCxnSpPr>
          <p:spPr>
            <a:xfrm>
              <a:off x="6096000" y="2254110"/>
              <a:ext cx="0" cy="217808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69">
            <a:extLst>
              <a:ext uri="{FF2B5EF4-FFF2-40B4-BE49-F238E27FC236}">
                <a16:creationId xmlns:a16="http://schemas.microsoft.com/office/drawing/2014/main" id="{5B1104DF-4BCD-194D-896D-F956E0F5232A}"/>
              </a:ext>
            </a:extLst>
          </p:cNvPr>
          <p:cNvGrpSpPr/>
          <p:nvPr/>
        </p:nvGrpSpPr>
        <p:grpSpPr>
          <a:xfrm>
            <a:off x="10065728" y="1583572"/>
            <a:ext cx="680598" cy="958203"/>
            <a:chOff x="-388413" y="3696168"/>
            <a:chExt cx="680598" cy="958203"/>
          </a:xfrm>
        </p:grpSpPr>
        <p:cxnSp>
          <p:nvCxnSpPr>
            <p:cNvPr id="44" name="Straight Arrow Connector 70">
              <a:extLst>
                <a:ext uri="{FF2B5EF4-FFF2-40B4-BE49-F238E27FC236}">
                  <a16:creationId xmlns:a16="http://schemas.microsoft.com/office/drawing/2014/main" id="{4AC41F04-078A-984A-B41D-FDA70A3DA38D}"/>
                </a:ext>
              </a:extLst>
            </p:cNvPr>
            <p:cNvCxnSpPr/>
            <p:nvPr/>
          </p:nvCxnSpPr>
          <p:spPr>
            <a:xfrm flipH="1">
              <a:off x="10513" y="4327911"/>
              <a:ext cx="138632" cy="208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71">
              <a:extLst>
                <a:ext uri="{FF2B5EF4-FFF2-40B4-BE49-F238E27FC236}">
                  <a16:creationId xmlns:a16="http://schemas.microsoft.com/office/drawing/2014/main" id="{A7700123-0D9D-DA42-BD75-0CCAF9E88226}"/>
                </a:ext>
              </a:extLst>
            </p:cNvPr>
            <p:cNvCxnSpPr/>
            <p:nvPr/>
          </p:nvCxnSpPr>
          <p:spPr>
            <a:xfrm flipH="1">
              <a:off x="-311457" y="4315211"/>
              <a:ext cx="4606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72">
              <a:extLst>
                <a:ext uri="{FF2B5EF4-FFF2-40B4-BE49-F238E27FC236}">
                  <a16:creationId xmlns:a16="http://schemas.microsoft.com/office/drawing/2014/main" id="{76030C13-1644-BB4B-A2A8-AAE7F9F1A1B8}"/>
                </a:ext>
              </a:extLst>
            </p:cNvPr>
            <p:cNvCxnSpPr/>
            <p:nvPr/>
          </p:nvCxnSpPr>
          <p:spPr>
            <a:xfrm flipV="1">
              <a:off x="149145" y="3907951"/>
              <a:ext cx="0" cy="419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73">
              <a:extLst>
                <a:ext uri="{FF2B5EF4-FFF2-40B4-BE49-F238E27FC236}">
                  <a16:creationId xmlns:a16="http://schemas.microsoft.com/office/drawing/2014/main" id="{94ABC5B0-E22D-0C40-8EBD-339BFAAB7ADA}"/>
                </a:ext>
              </a:extLst>
            </p:cNvPr>
            <p:cNvSpPr txBox="1"/>
            <p:nvPr/>
          </p:nvSpPr>
          <p:spPr>
            <a:xfrm>
              <a:off x="53157" y="4254261"/>
              <a:ext cx="239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SG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74">
              <a:extLst>
                <a:ext uri="{FF2B5EF4-FFF2-40B4-BE49-F238E27FC236}">
                  <a16:creationId xmlns:a16="http://schemas.microsoft.com/office/drawing/2014/main" id="{31F533A3-3632-6249-98DF-4A626C0B6B91}"/>
                </a:ext>
              </a:extLst>
            </p:cNvPr>
            <p:cNvSpPr txBox="1"/>
            <p:nvPr/>
          </p:nvSpPr>
          <p:spPr>
            <a:xfrm>
              <a:off x="-388413" y="3981515"/>
              <a:ext cx="257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SG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75">
              <a:extLst>
                <a:ext uri="{FF2B5EF4-FFF2-40B4-BE49-F238E27FC236}">
                  <a16:creationId xmlns:a16="http://schemas.microsoft.com/office/drawing/2014/main" id="{6B0CF73E-7B83-E14E-81BE-34D64AC5051E}"/>
                </a:ext>
              </a:extLst>
            </p:cNvPr>
            <p:cNvSpPr txBox="1"/>
            <p:nvPr/>
          </p:nvSpPr>
          <p:spPr>
            <a:xfrm>
              <a:off x="-66794" y="3696168"/>
              <a:ext cx="257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SG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349677" y="839508"/>
            <a:ext cx="5978532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isotherms extraction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59593" y="2453224"/>
            <a:ext cx="7153504" cy="4285829"/>
            <a:chOff x="1189410" y="2095415"/>
            <a:chExt cx="7153504" cy="4285829"/>
          </a:xfrm>
        </p:grpSpPr>
        <p:grpSp>
          <p:nvGrpSpPr>
            <p:cNvPr id="10" name="Group 9"/>
            <p:cNvGrpSpPr/>
            <p:nvPr/>
          </p:nvGrpSpPr>
          <p:grpSpPr>
            <a:xfrm>
              <a:off x="1189410" y="2095415"/>
              <a:ext cx="7153504" cy="3454832"/>
              <a:chOff x="1189410" y="2057315"/>
              <a:chExt cx="7153504" cy="3454832"/>
            </a:xfrm>
          </p:grpSpPr>
          <p:cxnSp>
            <p:nvCxnSpPr>
              <p:cNvPr id="9" name="Straight Arrow Connector 8"/>
              <p:cNvCxnSpPr>
                <a:cxnSpLocks/>
                <a:stCxn id="4" idx="1"/>
                <a:endCxn id="67" idx="3"/>
              </p:cNvCxnSpPr>
              <p:nvPr/>
            </p:nvCxnSpPr>
            <p:spPr>
              <a:xfrm flipH="1" flipV="1">
                <a:off x="5517117" y="3334362"/>
                <a:ext cx="1233520" cy="5415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A0847DD9-21DA-5640-B761-CD7847524E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922" r="41416"/>
              <a:stretch/>
            </p:blipFill>
            <p:spPr>
              <a:xfrm>
                <a:off x="1826222" y="2057315"/>
                <a:ext cx="3690895" cy="2554094"/>
              </a:xfrm>
              <a:prstGeom prst="rect">
                <a:avLst/>
              </a:prstGeom>
              <a:ln w="22225">
                <a:solidFill>
                  <a:schemeClr val="tx1"/>
                </a:solidFill>
              </a:ln>
            </p:spPr>
          </p:pic>
          <p:sp>
            <p:nvSpPr>
              <p:cNvPr id="4" name="Rectangle 3"/>
              <p:cNvSpPr/>
              <p:nvPr/>
            </p:nvSpPr>
            <p:spPr>
              <a:xfrm>
                <a:off x="6750637" y="3260425"/>
                <a:ext cx="1592277" cy="1231029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81" name="Straight Connector 80"/>
              <p:cNvCxnSpPr>
                <a:cxnSpLocks/>
              </p:cNvCxnSpPr>
              <p:nvPr/>
            </p:nvCxnSpPr>
            <p:spPr>
              <a:xfrm flipH="1">
                <a:off x="1189410" y="4534455"/>
                <a:ext cx="4757285" cy="0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3" name="TextBox 142"/>
              <p:cNvSpPr txBox="1"/>
              <p:nvPr/>
            </p:nvSpPr>
            <p:spPr>
              <a:xfrm>
                <a:off x="1343176" y="4927372"/>
                <a:ext cx="49850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Half-width </a:t>
                </a:r>
                <a:r>
                  <a:rPr lang="en-US" sz="16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16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captured inaccurately: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contours share the same half-width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due to the limited mesh size.</a:t>
                </a:r>
                <a:endParaRPr lang="en-SG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3" name="Straight Connector 152"/>
              <p:cNvCxnSpPr>
                <a:cxnSpLocks/>
              </p:cNvCxnSpPr>
              <p:nvPr/>
            </p:nvCxnSpPr>
            <p:spPr>
              <a:xfrm flipH="1">
                <a:off x="1189410" y="3329866"/>
                <a:ext cx="636812" cy="0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>
                <a:cxnSpLocks/>
              </p:cNvCxnSpPr>
              <p:nvPr/>
            </p:nvCxnSpPr>
            <p:spPr>
              <a:xfrm>
                <a:off x="1424118" y="3329866"/>
                <a:ext cx="0" cy="1204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>
                <a:off x="3870845" y="4527451"/>
                <a:ext cx="0" cy="454726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>
                <a:cxnSpLocks/>
              </p:cNvCxnSpPr>
              <p:nvPr/>
            </p:nvCxnSpPr>
            <p:spPr>
              <a:xfrm>
                <a:off x="4262469" y="4505880"/>
                <a:ext cx="0" cy="476297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>
                <a:off x="3405292" y="4527451"/>
                <a:ext cx="0" cy="4407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/>
              <p:cNvSpPr txBox="1"/>
              <p:nvPr/>
            </p:nvSpPr>
            <p:spPr>
              <a:xfrm>
                <a:off x="1353192" y="3816636"/>
                <a:ext cx="3832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SG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0" name="Straight Arrow Connector 157">
                <a:extLst>
                  <a:ext uri="{FF2B5EF4-FFF2-40B4-BE49-F238E27FC236}">
                    <a16:creationId xmlns:a16="http://schemas.microsoft.com/office/drawing/2014/main" id="{2539A9BD-7E5C-B34E-9AEC-E1E8B81AF2F7}"/>
                  </a:ext>
                </a:extLst>
              </p:cNvPr>
              <p:cNvCxnSpPr/>
              <p:nvPr/>
            </p:nvCxnSpPr>
            <p:spPr>
              <a:xfrm>
                <a:off x="3003338" y="4510935"/>
                <a:ext cx="0" cy="45472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1424118" y="5550247"/>
              <a:ext cx="29274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Two main factors: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Contour numbers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Mesh size of the simulation </a:t>
              </a:r>
              <a:endParaRPr lang="en-SG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0CADAB8-6708-4195-8731-3CB02A83E940}"/>
              </a:ext>
            </a:extLst>
          </p:cNvPr>
          <p:cNvSpPr txBox="1"/>
          <p:nvPr/>
        </p:nvSpPr>
        <p:spPr>
          <a:xfrm>
            <a:off x="191893" y="1222588"/>
            <a:ext cx="11794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r>
              <a:rPr lang="en-US" dirty="0"/>
              <a:t>he grain evolution and thermal stress are essentially determined by the temperature field </a:t>
            </a:r>
            <a:r>
              <a:rPr lang="en-US" b="1" dirty="0"/>
              <a:t>at and around the molten pool boundary (1000~1560 K)</a:t>
            </a:r>
            <a:r>
              <a:rPr lang="en-US" dirty="0"/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A2387E-B588-43B7-A354-CD96978BF6AE}"/>
              </a:ext>
            </a:extLst>
          </p:cNvPr>
          <p:cNvSpPr txBox="1"/>
          <p:nvPr/>
        </p:nvSpPr>
        <p:spPr>
          <a:xfrm>
            <a:off x="6159949" y="909968"/>
            <a:ext cx="234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(Inconel 625)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2D4D8605-815A-44AC-B35B-3161143F3880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4683631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Model construction</a:t>
            </a:r>
          </a:p>
        </p:txBody>
      </p:sp>
    </p:spTree>
    <p:extLst>
      <p:ext uri="{BB962C8B-B14F-4D97-AF65-F5344CB8AC3E}">
        <p14:creationId xmlns:p14="http://schemas.microsoft.com/office/powerpoint/2010/main" val="47061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/>
          <p:cNvSpPr/>
          <p:nvPr/>
        </p:nvSpPr>
        <p:spPr>
          <a:xfrm>
            <a:off x="1310378" y="1677936"/>
            <a:ext cx="8389620" cy="493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275">
            <a:extLst>
              <a:ext uri="{FF2B5EF4-FFF2-40B4-BE49-F238E27FC236}">
                <a16:creationId xmlns:a16="http://schemas.microsoft.com/office/drawing/2014/main" id="{E465427B-169F-5B41-8567-AFCA9194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252651" y="3249983"/>
            <a:ext cx="10113536" cy="2123353"/>
          </a:xfrm>
          <a:prstGeom prst="rect">
            <a:avLst/>
          </a:prstGeom>
        </p:spPr>
      </p:pic>
      <p:cxnSp>
        <p:nvCxnSpPr>
          <p:cNvPr id="11" name="Straight Connector 276">
            <a:extLst>
              <a:ext uri="{FF2B5EF4-FFF2-40B4-BE49-F238E27FC236}">
                <a16:creationId xmlns:a16="http://schemas.microsoft.com/office/drawing/2014/main" id="{9658A3E6-70C7-7942-BA86-5F3B1C62FECD}"/>
              </a:ext>
            </a:extLst>
          </p:cNvPr>
          <p:cNvCxnSpPr/>
          <p:nvPr/>
        </p:nvCxnSpPr>
        <p:spPr>
          <a:xfrm flipH="1">
            <a:off x="666792" y="3283405"/>
            <a:ext cx="26150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277">
            <a:extLst>
              <a:ext uri="{FF2B5EF4-FFF2-40B4-BE49-F238E27FC236}">
                <a16:creationId xmlns:a16="http://schemas.microsoft.com/office/drawing/2014/main" id="{11A95357-18F9-F84B-946A-0FBAC9F868A4}"/>
              </a:ext>
            </a:extLst>
          </p:cNvPr>
          <p:cNvCxnSpPr/>
          <p:nvPr/>
        </p:nvCxnSpPr>
        <p:spPr>
          <a:xfrm flipV="1">
            <a:off x="3176001" y="2999037"/>
            <a:ext cx="0" cy="849393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89">
            <a:extLst>
              <a:ext uri="{FF2B5EF4-FFF2-40B4-BE49-F238E27FC236}">
                <a16:creationId xmlns:a16="http://schemas.microsoft.com/office/drawing/2014/main" id="{8AFAC576-95F4-EA48-909C-9511DAD2E6CB}"/>
              </a:ext>
            </a:extLst>
          </p:cNvPr>
          <p:cNvCxnSpPr/>
          <p:nvPr/>
        </p:nvCxnSpPr>
        <p:spPr>
          <a:xfrm flipV="1">
            <a:off x="6830245" y="2999037"/>
            <a:ext cx="0" cy="849393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90">
            <a:extLst>
              <a:ext uri="{FF2B5EF4-FFF2-40B4-BE49-F238E27FC236}">
                <a16:creationId xmlns:a16="http://schemas.microsoft.com/office/drawing/2014/main" id="{BF1DEEDD-5E68-6949-8D8C-A97A3B58ECCD}"/>
              </a:ext>
            </a:extLst>
          </p:cNvPr>
          <p:cNvCxnSpPr/>
          <p:nvPr/>
        </p:nvCxnSpPr>
        <p:spPr>
          <a:xfrm flipH="1">
            <a:off x="711525" y="5302076"/>
            <a:ext cx="1054375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291">
            <a:extLst>
              <a:ext uri="{FF2B5EF4-FFF2-40B4-BE49-F238E27FC236}">
                <a16:creationId xmlns:a16="http://schemas.microsoft.com/office/drawing/2014/main" id="{6DFDDAA8-C5C2-894E-B0F3-324A60584EF7}"/>
              </a:ext>
            </a:extLst>
          </p:cNvPr>
          <p:cNvSpPr txBox="1"/>
          <p:nvPr/>
        </p:nvSpPr>
        <p:spPr>
          <a:xfrm>
            <a:off x="1719283" y="4978720"/>
            <a:ext cx="2994908" cy="36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central line</a:t>
            </a:r>
            <a:endParaRPr lang="en-SG" sz="2000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97">
            <a:extLst>
              <a:ext uri="{FF2B5EF4-FFF2-40B4-BE49-F238E27FC236}">
                <a16:creationId xmlns:a16="http://schemas.microsoft.com/office/drawing/2014/main" id="{58A12899-9F9F-B744-9C8C-ED50222B1C3D}"/>
              </a:ext>
            </a:extLst>
          </p:cNvPr>
          <p:cNvSpPr txBox="1"/>
          <p:nvPr/>
        </p:nvSpPr>
        <p:spPr>
          <a:xfrm>
            <a:off x="349676" y="2908455"/>
            <a:ext cx="3028115" cy="36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Maximum-width position</a:t>
            </a:r>
            <a:endParaRPr lang="en-SG" sz="2000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99">
            <a:extLst>
              <a:ext uri="{FF2B5EF4-FFF2-40B4-BE49-F238E27FC236}">
                <a16:creationId xmlns:a16="http://schemas.microsoft.com/office/drawing/2014/main" id="{4DB1FF9A-4913-9C4B-861E-F1B3878B6696}"/>
              </a:ext>
            </a:extLst>
          </p:cNvPr>
          <p:cNvCxnSpPr/>
          <p:nvPr/>
        </p:nvCxnSpPr>
        <p:spPr>
          <a:xfrm flipV="1">
            <a:off x="977518" y="3274852"/>
            <a:ext cx="0" cy="202722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300">
            <a:extLst>
              <a:ext uri="{FF2B5EF4-FFF2-40B4-BE49-F238E27FC236}">
                <a16:creationId xmlns:a16="http://schemas.microsoft.com/office/drawing/2014/main" id="{11784674-28FB-734A-B9AC-C625B05A7F94}"/>
              </a:ext>
            </a:extLst>
          </p:cNvPr>
          <p:cNvCxnSpPr/>
          <p:nvPr/>
        </p:nvCxnSpPr>
        <p:spPr>
          <a:xfrm>
            <a:off x="3176003" y="3701779"/>
            <a:ext cx="3649324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01">
            <a:extLst>
              <a:ext uri="{FF2B5EF4-FFF2-40B4-BE49-F238E27FC236}">
                <a16:creationId xmlns:a16="http://schemas.microsoft.com/office/drawing/2014/main" id="{19F2D5DD-43D8-C940-9705-A98E21A88478}"/>
              </a:ext>
            </a:extLst>
          </p:cNvPr>
          <p:cNvSpPr txBox="1"/>
          <p:nvPr/>
        </p:nvSpPr>
        <p:spPr>
          <a:xfrm>
            <a:off x="3694414" y="3681625"/>
            <a:ext cx="274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Maximum-width segment</a:t>
            </a:r>
            <a:endParaRPr lang="en-SG" sz="2000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304">
                <a:extLst>
                  <a:ext uri="{FF2B5EF4-FFF2-40B4-BE49-F238E27FC236}">
                    <a16:creationId xmlns:a16="http://schemas.microsoft.com/office/drawing/2014/main" id="{D8A4369C-9FBE-6B4A-A4E1-F9EC642E6CEC}"/>
                  </a:ext>
                </a:extLst>
              </p:cNvPr>
              <p:cNvSpPr txBox="1"/>
              <p:nvPr/>
            </p:nvSpPr>
            <p:spPr>
              <a:xfrm>
                <a:off x="3209569" y="2984455"/>
                <a:ext cx="314354" cy="281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7" name="TextBox 304">
                <a:extLst>
                  <a:ext uri="{FF2B5EF4-FFF2-40B4-BE49-F238E27FC236}">
                    <a16:creationId xmlns:a16="http://schemas.microsoft.com/office/drawing/2014/main" id="{D8A4369C-9FBE-6B4A-A4E1-F9EC642E6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569" y="2984455"/>
                <a:ext cx="314354" cy="281843"/>
              </a:xfrm>
              <a:prstGeom prst="rect">
                <a:avLst/>
              </a:prstGeom>
              <a:blipFill>
                <a:blip r:embed="rId3"/>
                <a:stretch>
                  <a:fillRect l="-19608" r="-11765" b="-2608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305">
                <a:extLst>
                  <a:ext uri="{FF2B5EF4-FFF2-40B4-BE49-F238E27FC236}">
                    <a16:creationId xmlns:a16="http://schemas.microsoft.com/office/drawing/2014/main" id="{ED6D1B2C-B435-1341-98A5-8180DF518A79}"/>
                  </a:ext>
                </a:extLst>
              </p:cNvPr>
              <p:cNvSpPr txBox="1"/>
              <p:nvPr/>
            </p:nvSpPr>
            <p:spPr>
              <a:xfrm>
                <a:off x="6863812" y="3005810"/>
                <a:ext cx="314354" cy="281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i="1" baseline="-2500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8" name="TextBox 305">
                <a:extLst>
                  <a:ext uri="{FF2B5EF4-FFF2-40B4-BE49-F238E27FC236}">
                    <a16:creationId xmlns:a16="http://schemas.microsoft.com/office/drawing/2014/main" id="{ED6D1B2C-B435-1341-98A5-8180DF518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812" y="3005810"/>
                <a:ext cx="314354" cy="281843"/>
              </a:xfrm>
              <a:prstGeom prst="rect">
                <a:avLst/>
              </a:prstGeom>
              <a:blipFill>
                <a:blip r:embed="rId4"/>
                <a:stretch>
                  <a:fillRect l="-19231" r="-9615" b="-2608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306">
            <a:extLst>
              <a:ext uri="{FF2B5EF4-FFF2-40B4-BE49-F238E27FC236}">
                <a16:creationId xmlns:a16="http://schemas.microsoft.com/office/drawing/2014/main" id="{8B646DDC-D0E4-074A-ADDA-B40D19475EE0}"/>
              </a:ext>
            </a:extLst>
          </p:cNvPr>
          <p:cNvSpPr/>
          <p:nvPr/>
        </p:nvSpPr>
        <p:spPr>
          <a:xfrm>
            <a:off x="3117476" y="3229049"/>
            <a:ext cx="117051" cy="1087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09">
                <a:extLst>
                  <a:ext uri="{FF2B5EF4-FFF2-40B4-BE49-F238E27FC236}">
                    <a16:creationId xmlns:a16="http://schemas.microsoft.com/office/drawing/2014/main" id="{BB700EEF-2B0D-EC4B-87F8-453D48684748}"/>
                  </a:ext>
                </a:extLst>
              </p:cNvPr>
              <p:cNvSpPr txBox="1"/>
              <p:nvPr/>
            </p:nvSpPr>
            <p:spPr>
              <a:xfrm>
                <a:off x="9095207" y="3304644"/>
                <a:ext cx="2151082" cy="281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𝐼𝑠𝑜𝑡h𝑒𝑟𝑚𝑎𝑙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m:oMathPara>
                </a14:m>
                <a:endParaRPr lang="en-SG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09">
                <a:extLst>
                  <a:ext uri="{FF2B5EF4-FFF2-40B4-BE49-F238E27FC236}">
                    <a16:creationId xmlns:a16="http://schemas.microsoft.com/office/drawing/2014/main" id="{BB700EEF-2B0D-EC4B-87F8-453D48684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207" y="3304644"/>
                <a:ext cx="2151082" cy="281843"/>
              </a:xfrm>
              <a:prstGeom prst="rect">
                <a:avLst/>
              </a:prstGeom>
              <a:blipFill>
                <a:blip r:embed="rId5"/>
                <a:stretch>
                  <a:fillRect l="-2266" r="-2833" b="-456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10">
            <a:extLst>
              <a:ext uri="{FF2B5EF4-FFF2-40B4-BE49-F238E27FC236}">
                <a16:creationId xmlns:a16="http://schemas.microsoft.com/office/drawing/2014/main" id="{1CFFF269-9D7D-6641-BD7D-D7F84323AF4E}"/>
              </a:ext>
            </a:extLst>
          </p:cNvPr>
          <p:cNvCxnSpPr/>
          <p:nvPr/>
        </p:nvCxnSpPr>
        <p:spPr>
          <a:xfrm flipH="1">
            <a:off x="9761520" y="3636281"/>
            <a:ext cx="244466" cy="35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2">
            <a:extLst>
              <a:ext uri="{FF2B5EF4-FFF2-40B4-BE49-F238E27FC236}">
                <a16:creationId xmlns:a16="http://schemas.microsoft.com/office/drawing/2014/main" id="{A27DB43F-8528-7449-A292-936BDEC7169C}"/>
              </a:ext>
            </a:extLst>
          </p:cNvPr>
          <p:cNvCxnSpPr>
            <a:stCxn id="29" idx="6"/>
          </p:cNvCxnSpPr>
          <p:nvPr/>
        </p:nvCxnSpPr>
        <p:spPr>
          <a:xfrm>
            <a:off x="3234525" y="3283407"/>
            <a:ext cx="3570319" cy="0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13">
            <a:extLst>
              <a:ext uri="{FF2B5EF4-FFF2-40B4-BE49-F238E27FC236}">
                <a16:creationId xmlns:a16="http://schemas.microsoft.com/office/drawing/2014/main" id="{BAE6C694-F3F0-DD4F-AB30-DD16AEA03DB9}"/>
              </a:ext>
            </a:extLst>
          </p:cNvPr>
          <p:cNvSpPr/>
          <p:nvPr/>
        </p:nvSpPr>
        <p:spPr>
          <a:xfrm>
            <a:off x="6766777" y="3233589"/>
            <a:ext cx="117051" cy="1087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 sz="2000"/>
          </a:p>
        </p:txBody>
      </p:sp>
      <p:grpSp>
        <p:nvGrpSpPr>
          <p:cNvPr id="5" name="Group 314">
            <a:extLst>
              <a:ext uri="{FF2B5EF4-FFF2-40B4-BE49-F238E27FC236}">
                <a16:creationId xmlns:a16="http://schemas.microsoft.com/office/drawing/2014/main" id="{E45DD316-31AC-0244-A84B-3C4F85992D6D}"/>
              </a:ext>
            </a:extLst>
          </p:cNvPr>
          <p:cNvGrpSpPr/>
          <p:nvPr/>
        </p:nvGrpSpPr>
        <p:grpSpPr>
          <a:xfrm>
            <a:off x="7447495" y="2592424"/>
            <a:ext cx="580024" cy="626659"/>
            <a:chOff x="7523549" y="-2720598"/>
            <a:chExt cx="576762" cy="684321"/>
          </a:xfrm>
        </p:grpSpPr>
        <p:cxnSp>
          <p:nvCxnSpPr>
            <p:cNvPr id="6" name="Straight Arrow Connector 315">
              <a:extLst>
                <a:ext uri="{FF2B5EF4-FFF2-40B4-BE49-F238E27FC236}">
                  <a16:creationId xmlns:a16="http://schemas.microsoft.com/office/drawing/2014/main" id="{55A216A2-8124-9D4D-8D5A-3BAC4F382537}"/>
                </a:ext>
              </a:extLst>
            </p:cNvPr>
            <p:cNvCxnSpPr/>
            <p:nvPr/>
          </p:nvCxnSpPr>
          <p:spPr>
            <a:xfrm flipH="1">
              <a:off x="7523549" y="-2638425"/>
              <a:ext cx="5767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316">
              <a:extLst>
                <a:ext uri="{FF2B5EF4-FFF2-40B4-BE49-F238E27FC236}">
                  <a16:creationId xmlns:a16="http://schemas.microsoft.com/office/drawing/2014/main" id="{54601CCC-933B-1A4F-ABC0-3E86990EF325}"/>
                </a:ext>
              </a:extLst>
            </p:cNvPr>
            <p:cNvCxnSpPr/>
            <p:nvPr/>
          </p:nvCxnSpPr>
          <p:spPr>
            <a:xfrm>
              <a:off x="8100311" y="-2638425"/>
              <a:ext cx="0" cy="474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317">
              <a:extLst>
                <a:ext uri="{FF2B5EF4-FFF2-40B4-BE49-F238E27FC236}">
                  <a16:creationId xmlns:a16="http://schemas.microsoft.com/office/drawing/2014/main" id="{AF6C77B8-C342-0D4F-8A63-6BBABD330DD0}"/>
                </a:ext>
              </a:extLst>
            </p:cNvPr>
            <p:cNvSpPr txBox="1"/>
            <p:nvPr/>
          </p:nvSpPr>
          <p:spPr>
            <a:xfrm>
              <a:off x="7843034" y="-2436387"/>
              <a:ext cx="239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SG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318">
              <a:extLst>
                <a:ext uri="{FF2B5EF4-FFF2-40B4-BE49-F238E27FC236}">
                  <a16:creationId xmlns:a16="http://schemas.microsoft.com/office/drawing/2014/main" id="{706E33E7-0F42-DB40-BEC3-012E63E52D3F}"/>
                </a:ext>
              </a:extLst>
            </p:cNvPr>
            <p:cNvSpPr txBox="1"/>
            <p:nvPr/>
          </p:nvSpPr>
          <p:spPr>
            <a:xfrm>
              <a:off x="7523549" y="-2720598"/>
              <a:ext cx="257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SG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91">
                <a:extLst>
                  <a:ext uri="{FF2B5EF4-FFF2-40B4-BE49-F238E27FC236}">
                    <a16:creationId xmlns:a16="http://schemas.microsoft.com/office/drawing/2014/main" id="{AA993017-4284-9F48-97F7-B194144CBD2D}"/>
                  </a:ext>
                </a:extLst>
              </p:cNvPr>
              <p:cNvSpPr/>
              <p:nvPr/>
            </p:nvSpPr>
            <p:spPr>
              <a:xfrm>
                <a:off x="3572910" y="5732813"/>
                <a:ext cx="48209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Fitting of the isothermal points of </a:t>
                </a:r>
                <a:r>
                  <a:rPr lang="en-US" altLang="zh-S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SG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SG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S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± </a:t>
                </a:r>
                <a:r>
                  <a:rPr lang="en-US" altLang="zh-SG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nonymous Pro" panose="02060609030202000504" pitchFamily="49" charset="0"/>
                    <a:cs typeface="Times New Roman" panose="02020603050405020304" pitchFamily="18" charset="0"/>
                  </a:rPr>
                  <a:t>∆</a:t>
                </a:r>
                <a:r>
                  <a:rPr lang="en-US" altLang="zh-SG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nonymous Pro" panose="02060609030202000504" pitchFamily="49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SG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nonymous Pro" panose="02060609030202000504" pitchFamily="49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S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 </a:t>
                </a:r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91">
                <a:extLst>
                  <a:ext uri="{FF2B5EF4-FFF2-40B4-BE49-F238E27FC236}">
                    <a16:creationId xmlns:a16="http://schemas.microsoft.com/office/drawing/2014/main" id="{AA993017-4284-9F48-97F7-B194144CB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910" y="5732813"/>
                <a:ext cx="4820984" cy="369332"/>
              </a:xfrm>
              <a:prstGeom prst="rect">
                <a:avLst/>
              </a:prstGeom>
              <a:blipFill>
                <a:blip r:embed="rId6"/>
                <a:stretch>
                  <a:fillRect l="-1011" t="-9836" r="-1391" b="-229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4683631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Model construction</a:t>
            </a:r>
          </a:p>
        </p:txBody>
      </p:sp>
      <p:sp>
        <p:nvSpPr>
          <p:cNvPr id="100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349676" y="839508"/>
            <a:ext cx="5855845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field parameterization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320">
                <a:extLst>
                  <a:ext uri="{FF2B5EF4-FFF2-40B4-BE49-F238E27FC236}">
                    <a16:creationId xmlns:a16="http://schemas.microsoft.com/office/drawing/2014/main" id="{3D326AAD-21DA-354E-A141-5D18FEDE5588}"/>
                  </a:ext>
                </a:extLst>
              </p:cNvPr>
              <p:cNvSpPr txBox="1"/>
              <p:nvPr/>
            </p:nvSpPr>
            <p:spPr>
              <a:xfrm>
                <a:off x="8939745" y="970497"/>
                <a:ext cx="2710756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variable: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endParaRPr lang="en-SG" sz="20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TextBox 320">
                <a:extLst>
                  <a:ext uri="{FF2B5EF4-FFF2-40B4-BE49-F238E27FC236}">
                    <a16:creationId xmlns:a16="http://schemas.microsoft.com/office/drawing/2014/main" id="{3D326AAD-21DA-354E-A141-5D18FEDE5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745" y="970497"/>
                <a:ext cx="2710756" cy="407099"/>
              </a:xfrm>
              <a:prstGeom prst="rect">
                <a:avLst/>
              </a:prstGeom>
              <a:blipFill>
                <a:blip r:embed="rId32"/>
                <a:stretch>
                  <a:fillRect l="-2247" t="-7463" b="-238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1340597" y="1711242"/>
            <a:ext cx="8329183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Curve shape and temperature gradient in two regions are quite different.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3948" y="2592424"/>
            <a:ext cx="10126664" cy="3016707"/>
            <a:chOff x="453948" y="2592424"/>
            <a:chExt cx="10126664" cy="3016707"/>
          </a:xfrm>
        </p:grpSpPr>
        <p:cxnSp>
          <p:nvCxnSpPr>
            <p:cNvPr id="46" name="Straight Connector 292">
              <a:extLst>
                <a:ext uri="{FF2B5EF4-FFF2-40B4-BE49-F238E27FC236}">
                  <a16:creationId xmlns:a16="http://schemas.microsoft.com/office/drawing/2014/main" id="{51D01829-6E18-8444-AA89-5C5D72F99DC2}"/>
                </a:ext>
              </a:extLst>
            </p:cNvPr>
            <p:cNvCxnSpPr>
              <a:cxnSpLocks/>
            </p:cNvCxnSpPr>
            <p:nvPr/>
          </p:nvCxnSpPr>
          <p:spPr>
            <a:xfrm>
              <a:off x="4883625" y="2592424"/>
              <a:ext cx="0" cy="3016707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293">
              <a:extLst>
                <a:ext uri="{FF2B5EF4-FFF2-40B4-BE49-F238E27FC236}">
                  <a16:creationId xmlns:a16="http://schemas.microsoft.com/office/drawing/2014/main" id="{DD39D318-5466-C74D-949A-C63AF6765998}"/>
                </a:ext>
              </a:extLst>
            </p:cNvPr>
            <p:cNvSpPr txBox="1"/>
            <p:nvPr/>
          </p:nvSpPr>
          <p:spPr>
            <a:xfrm>
              <a:off x="4835737" y="2671762"/>
              <a:ext cx="1155176" cy="36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line </a:t>
              </a:r>
              <a:endPara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294">
              <a:extLst>
                <a:ext uri="{FF2B5EF4-FFF2-40B4-BE49-F238E27FC236}">
                  <a16:creationId xmlns:a16="http://schemas.microsoft.com/office/drawing/2014/main" id="{55CD05E2-EC65-8149-987D-E97BD56BCC58}"/>
                </a:ext>
              </a:extLst>
            </p:cNvPr>
            <p:cNvSpPr txBox="1"/>
            <p:nvPr/>
          </p:nvSpPr>
          <p:spPr>
            <a:xfrm>
              <a:off x="453948" y="2599411"/>
              <a:ext cx="1164791" cy="36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1 </a:t>
              </a:r>
              <a:endParaRPr lang="en-SG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295">
              <a:extLst>
                <a:ext uri="{FF2B5EF4-FFF2-40B4-BE49-F238E27FC236}">
                  <a16:creationId xmlns:a16="http://schemas.microsoft.com/office/drawing/2014/main" id="{B2011572-8A67-144E-A806-A9A1E318A525}"/>
                </a:ext>
              </a:extLst>
            </p:cNvPr>
            <p:cNvSpPr txBox="1"/>
            <p:nvPr/>
          </p:nvSpPr>
          <p:spPr>
            <a:xfrm>
              <a:off x="9415821" y="2599410"/>
              <a:ext cx="1164791" cy="36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2 </a:t>
              </a:r>
              <a:endParaRPr lang="en-SG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36344" y="3442612"/>
            <a:ext cx="10113839" cy="869047"/>
            <a:chOff x="1036344" y="3442612"/>
            <a:chExt cx="10113839" cy="869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1036344" y="3442612"/>
                  <a:ext cx="96821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SG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SG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SG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SG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SG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SG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± </a:t>
                  </a:r>
                  <a:r>
                    <a:rPr lang="en-US" altLang="zh-SG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nonymous Pro" panose="02060609030202000504" pitchFamily="49" charset="0"/>
                      <a:cs typeface="Times New Roman" panose="02020603050405020304" pitchFamily="18" charset="0"/>
                    </a:rPr>
                    <a:t>∆</a:t>
                  </a:r>
                  <a:r>
                    <a:rPr lang="en-US" altLang="zh-SG" sz="12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nonymous Pro" panose="02060609030202000504" pitchFamily="49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zh-SG" sz="1200" baseline="-25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nonymous Pro" panose="02060609030202000504" pitchFamily="49" charset="0"/>
                      <a:cs typeface="Times New Roman" panose="02020603050405020304" pitchFamily="18" charset="0"/>
                    </a:rPr>
                    <a:t>1</a:t>
                  </a:r>
                  <a:endParaRPr lang="en-SG" sz="1200" baseline="-25000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344" y="3442612"/>
                  <a:ext cx="968214" cy="276999"/>
                </a:xfrm>
                <a:prstGeom prst="rect">
                  <a:avLst/>
                </a:prstGeom>
                <a:blipFill>
                  <a:blip r:embed="rId33"/>
                  <a:stretch>
                    <a:fillRect t="-4444" b="-1777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10181969" y="3855420"/>
                  <a:ext cx="96821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SG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SG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SG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SG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SG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SG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± </a:t>
                  </a:r>
                  <a:r>
                    <a:rPr lang="en-US" altLang="zh-SG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nonymous Pro" panose="02060609030202000504" pitchFamily="49" charset="0"/>
                      <a:cs typeface="Times New Roman" panose="02020603050405020304" pitchFamily="18" charset="0"/>
                    </a:rPr>
                    <a:t>∆</a:t>
                  </a:r>
                  <a:r>
                    <a:rPr lang="en-US" altLang="zh-SG" sz="12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nonymous Pro" panose="02060609030202000504" pitchFamily="49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zh-SG" sz="1200" baseline="-25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nonymous Pro" panose="02060609030202000504" pitchFamily="49" charset="0"/>
                      <a:cs typeface="Times New Roman" panose="02020603050405020304" pitchFamily="18" charset="0"/>
                    </a:rPr>
                    <a:t>2</a:t>
                  </a:r>
                  <a:endParaRPr lang="en-SG" sz="1200" baseline="-25000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1969" y="3855420"/>
                  <a:ext cx="968214" cy="276999"/>
                </a:xfrm>
                <a:prstGeom prst="rect">
                  <a:avLst/>
                </a:prstGeom>
                <a:blipFill>
                  <a:blip r:embed="rId34"/>
                  <a:stretch>
                    <a:fillRect t="-2174" b="-152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/>
            <p:cNvCxnSpPr/>
            <p:nvPr/>
          </p:nvCxnSpPr>
          <p:spPr>
            <a:xfrm flipH="1" flipV="1">
              <a:off x="1485187" y="3684605"/>
              <a:ext cx="173711" cy="447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0477500" y="4071983"/>
              <a:ext cx="121227" cy="2396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2031184" y="3671338"/>
              <a:ext cx="6523467" cy="444366"/>
              <a:chOff x="2031184" y="3671338"/>
              <a:chExt cx="6523467" cy="444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296">
                    <a:extLst>
                      <a:ext uri="{FF2B5EF4-FFF2-40B4-BE49-F238E27FC236}">
                        <a16:creationId xmlns:a16="http://schemas.microsoft.com/office/drawing/2014/main" id="{45711FE4-EB70-9246-A5B5-C4E109DECDB7}"/>
                      </a:ext>
                    </a:extLst>
                  </p:cNvPr>
                  <p:cNvSpPr txBox="1"/>
                  <p:nvPr/>
                </p:nvSpPr>
                <p:spPr>
                  <a:xfrm>
                    <a:off x="2376048" y="3833861"/>
                    <a:ext cx="955185" cy="2818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𝐶𝑢𝑟𝑣𝑒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SG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296">
                    <a:extLst>
                      <a:ext uri="{FF2B5EF4-FFF2-40B4-BE49-F238E27FC236}">
                        <a16:creationId xmlns:a16="http://schemas.microsoft.com/office/drawing/2014/main" id="{45711FE4-EB70-9246-A5B5-C4E109DECD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6048" y="3833861"/>
                    <a:ext cx="955185" cy="28184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5769" r="-576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Connector 302">
                <a:extLst>
                  <a:ext uri="{FF2B5EF4-FFF2-40B4-BE49-F238E27FC236}">
                    <a16:creationId xmlns:a16="http://schemas.microsoft.com/office/drawing/2014/main" id="{BD1BE735-1F24-344B-B1D3-37FA937B3CAC}"/>
                  </a:ext>
                </a:extLst>
              </p:cNvPr>
              <p:cNvCxnSpPr>
                <a:endCxn id="55" idx="1"/>
              </p:cNvCxnSpPr>
              <p:nvPr/>
            </p:nvCxnSpPr>
            <p:spPr>
              <a:xfrm>
                <a:off x="2031184" y="3733277"/>
                <a:ext cx="344864" cy="241506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03">
                <a:extLst>
                  <a:ext uri="{FF2B5EF4-FFF2-40B4-BE49-F238E27FC236}">
                    <a16:creationId xmlns:a16="http://schemas.microsoft.com/office/drawing/2014/main" id="{96050B29-7C3E-E649-AF0F-71893C1C07C8}"/>
                  </a:ext>
                </a:extLst>
              </p:cNvPr>
              <p:cNvCxnSpPr>
                <a:endCxn id="58" idx="3"/>
              </p:cNvCxnSpPr>
              <p:nvPr/>
            </p:nvCxnSpPr>
            <p:spPr>
              <a:xfrm flipH="1">
                <a:off x="8321634" y="3671338"/>
                <a:ext cx="233017" cy="301893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308">
                    <a:extLst>
                      <a:ext uri="{FF2B5EF4-FFF2-40B4-BE49-F238E27FC236}">
                        <a16:creationId xmlns:a16="http://schemas.microsoft.com/office/drawing/2014/main" id="{6F49B26B-2BDB-B74E-A498-83B971E6F801}"/>
                      </a:ext>
                    </a:extLst>
                  </p:cNvPr>
                  <p:cNvSpPr txBox="1"/>
                  <p:nvPr/>
                </p:nvSpPr>
                <p:spPr>
                  <a:xfrm>
                    <a:off x="7366450" y="3832309"/>
                    <a:ext cx="955185" cy="2818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𝐶𝑢𝑟𝑣𝑒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SG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308">
                    <a:extLst>
                      <a:ext uri="{FF2B5EF4-FFF2-40B4-BE49-F238E27FC236}">
                        <a16:creationId xmlns:a16="http://schemas.microsoft.com/office/drawing/2014/main" id="{6F49B26B-2BDB-B74E-A498-83B971E6F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6450" y="3832309"/>
                    <a:ext cx="955185" cy="28184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5096" r="-573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9" name="Group 38"/>
          <p:cNvGrpSpPr/>
          <p:nvPr/>
        </p:nvGrpSpPr>
        <p:grpSpPr>
          <a:xfrm>
            <a:off x="4825100" y="4889703"/>
            <a:ext cx="2396581" cy="464079"/>
            <a:chOff x="4825100" y="4889703"/>
            <a:chExt cx="2396581" cy="464079"/>
          </a:xfrm>
        </p:grpSpPr>
        <p:sp>
          <p:nvSpPr>
            <p:cNvPr id="61" name="TextBox 307">
              <a:extLst>
                <a:ext uri="{FF2B5EF4-FFF2-40B4-BE49-F238E27FC236}">
                  <a16:creationId xmlns:a16="http://schemas.microsoft.com/office/drawing/2014/main" id="{62B2E928-13ED-C14B-8C6E-2D258B065455}"/>
                </a:ext>
              </a:extLst>
            </p:cNvPr>
            <p:cNvSpPr txBox="1"/>
            <p:nvPr/>
          </p:nvSpPr>
          <p:spPr>
            <a:xfrm>
              <a:off x="4997695" y="4889703"/>
              <a:ext cx="2223986" cy="36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 point</a:t>
              </a:r>
              <a:endPara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Oval 311">
              <a:extLst>
                <a:ext uri="{FF2B5EF4-FFF2-40B4-BE49-F238E27FC236}">
                  <a16:creationId xmlns:a16="http://schemas.microsoft.com/office/drawing/2014/main" id="{E0322173-2068-9B4F-9615-311DCE929CA2}"/>
                </a:ext>
              </a:extLst>
            </p:cNvPr>
            <p:cNvSpPr/>
            <p:nvPr/>
          </p:nvSpPr>
          <p:spPr>
            <a:xfrm>
              <a:off x="4825100" y="5245069"/>
              <a:ext cx="117051" cy="1087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SG" sz="2000"/>
            </a:p>
          </p:txBody>
        </p:sp>
      </p:grpSp>
    </p:spTree>
    <p:extLst>
      <p:ext uri="{BB962C8B-B14F-4D97-AF65-F5344CB8AC3E}">
        <p14:creationId xmlns:p14="http://schemas.microsoft.com/office/powerpoint/2010/main" val="199786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249">
            <a:extLst>
              <a:ext uri="{FF2B5EF4-FFF2-40B4-BE49-F238E27FC236}">
                <a16:creationId xmlns:a16="http://schemas.microsoft.com/office/drawing/2014/main" id="{0348C8E7-8E03-AA4C-AB76-F186B6DA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19273" y="2951535"/>
            <a:ext cx="3342535" cy="1014936"/>
          </a:xfrm>
          <a:prstGeom prst="rect">
            <a:avLst/>
          </a:prstGeom>
        </p:spPr>
      </p:pic>
      <p:pic>
        <p:nvPicPr>
          <p:cNvPr id="138" name="Picture 157">
            <a:extLst>
              <a:ext uri="{FF2B5EF4-FFF2-40B4-BE49-F238E27FC236}">
                <a16:creationId xmlns:a16="http://schemas.microsoft.com/office/drawing/2014/main" id="{EFC6D4A3-AB11-374C-B7D1-B2DAF9A5F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89766" y="4140779"/>
            <a:ext cx="4664738" cy="1353598"/>
          </a:xfrm>
          <a:prstGeom prst="rect">
            <a:avLst/>
          </a:prstGeom>
        </p:spPr>
      </p:pic>
      <p:pic>
        <p:nvPicPr>
          <p:cNvPr id="139" name="Picture 158">
            <a:extLst>
              <a:ext uri="{FF2B5EF4-FFF2-40B4-BE49-F238E27FC236}">
                <a16:creationId xmlns:a16="http://schemas.microsoft.com/office/drawing/2014/main" id="{C99B950D-0E68-7A46-BC63-951BB37B9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82398" y="2060827"/>
            <a:ext cx="2092402" cy="750500"/>
          </a:xfrm>
          <a:prstGeom prst="rect">
            <a:avLst/>
          </a:prstGeom>
        </p:spPr>
      </p:pic>
      <p:sp>
        <p:nvSpPr>
          <p:cNvPr id="208" name="Rectangle 246">
            <a:extLst>
              <a:ext uri="{FF2B5EF4-FFF2-40B4-BE49-F238E27FC236}">
                <a16:creationId xmlns:a16="http://schemas.microsoft.com/office/drawing/2014/main" id="{9C51A8F0-46CB-B648-A0FB-301E8EF3D0C8}"/>
              </a:ext>
            </a:extLst>
          </p:cNvPr>
          <p:cNvSpPr/>
          <p:nvPr/>
        </p:nvSpPr>
        <p:spPr>
          <a:xfrm>
            <a:off x="2138807" y="1888773"/>
            <a:ext cx="864071" cy="517282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1" name="Group 20"/>
          <p:cNvGrpSpPr/>
          <p:nvPr/>
        </p:nvGrpSpPr>
        <p:grpSpPr>
          <a:xfrm>
            <a:off x="537869" y="2022287"/>
            <a:ext cx="1064060" cy="2455287"/>
            <a:chOff x="220952" y="3072801"/>
            <a:chExt cx="1064060" cy="24552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260">
                  <a:extLst>
                    <a:ext uri="{FF2B5EF4-FFF2-40B4-BE49-F238E27FC236}">
                      <a16:creationId xmlns:a16="http://schemas.microsoft.com/office/drawing/2014/main" id="{68E616CE-66A0-1442-BE7A-93A9EE712899}"/>
                    </a:ext>
                  </a:extLst>
                </p:cNvPr>
                <p:cNvSpPr txBox="1"/>
                <p:nvPr/>
              </p:nvSpPr>
              <p:spPr>
                <a:xfrm>
                  <a:off x="220952" y="4003262"/>
                  <a:ext cx="10092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7" name="TextBox 260">
                  <a:extLst>
                    <a:ext uri="{FF2B5EF4-FFF2-40B4-BE49-F238E27FC236}">
                      <a16:creationId xmlns:a16="http://schemas.microsoft.com/office/drawing/2014/main" id="{68E616CE-66A0-1442-BE7A-93A9EE712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52" y="4003262"/>
                  <a:ext cx="100926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59">
                  <a:extLst>
                    <a:ext uri="{FF2B5EF4-FFF2-40B4-BE49-F238E27FC236}">
                      <a16:creationId xmlns:a16="http://schemas.microsoft.com/office/drawing/2014/main" id="{B6685396-8357-9547-B4DD-D47F3AB70313}"/>
                    </a:ext>
                  </a:extLst>
                </p:cNvPr>
                <p:cNvSpPr txBox="1"/>
                <p:nvPr/>
              </p:nvSpPr>
              <p:spPr>
                <a:xfrm>
                  <a:off x="275746" y="3072801"/>
                  <a:ext cx="10092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SG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SG" i="1" baseline="-250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9" name="TextBox 259">
                  <a:extLst>
                    <a:ext uri="{FF2B5EF4-FFF2-40B4-BE49-F238E27FC236}">
                      <a16:creationId xmlns:a16="http://schemas.microsoft.com/office/drawing/2014/main" id="{B6685396-8357-9547-B4DD-D47F3AB70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46" y="3072801"/>
                  <a:ext cx="100926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37">
                  <a:extLst>
                    <a:ext uri="{FF2B5EF4-FFF2-40B4-BE49-F238E27FC236}">
                      <a16:creationId xmlns:a16="http://schemas.microsoft.com/office/drawing/2014/main" id="{B8347A21-4EBF-1040-9CA8-08A7CA243B07}"/>
                    </a:ext>
                  </a:extLst>
                </p:cNvPr>
                <p:cNvSpPr txBox="1"/>
                <p:nvPr/>
              </p:nvSpPr>
              <p:spPr>
                <a:xfrm>
                  <a:off x="295910" y="5158756"/>
                  <a:ext cx="788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SG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9" name="TextBox 37">
                  <a:extLst>
                    <a:ext uri="{FF2B5EF4-FFF2-40B4-BE49-F238E27FC236}">
                      <a16:creationId xmlns:a16="http://schemas.microsoft.com/office/drawing/2014/main" id="{B8347A21-4EBF-1040-9CA8-08A7CA243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910" y="5158756"/>
                  <a:ext cx="78878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41">
                  <a:extLst>
                    <a:ext uri="{FF2B5EF4-FFF2-40B4-BE49-F238E27FC236}">
                      <a16:creationId xmlns:a16="http://schemas.microsoft.com/office/drawing/2014/main" id="{6A532F8B-5AC5-A645-A0AE-7C5EE2BA38B2}"/>
                    </a:ext>
                  </a:extLst>
                </p:cNvPr>
                <p:cNvSpPr txBox="1"/>
                <p:nvPr/>
              </p:nvSpPr>
              <p:spPr>
                <a:xfrm rot="5400000">
                  <a:off x="539491" y="3589242"/>
                  <a:ext cx="51214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SG" sz="200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0" name="TextBox 41">
                  <a:extLst>
                    <a:ext uri="{FF2B5EF4-FFF2-40B4-BE49-F238E27FC236}">
                      <a16:creationId xmlns:a16="http://schemas.microsoft.com/office/drawing/2014/main" id="{6A532F8B-5AC5-A645-A0AE-7C5EE2BA3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9491" y="3589242"/>
                  <a:ext cx="512148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41">
                  <a:extLst>
                    <a:ext uri="{FF2B5EF4-FFF2-40B4-BE49-F238E27FC236}">
                      <a16:creationId xmlns:a16="http://schemas.microsoft.com/office/drawing/2014/main" id="{42CA0B19-C4B2-C74A-B097-1462597A8A86}"/>
                    </a:ext>
                  </a:extLst>
                </p:cNvPr>
                <p:cNvSpPr txBox="1"/>
                <p:nvPr/>
              </p:nvSpPr>
              <p:spPr>
                <a:xfrm rot="5400000">
                  <a:off x="390280" y="4709745"/>
                  <a:ext cx="7887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SG" sz="200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1" name="TextBox 41">
                  <a:extLst>
                    <a:ext uri="{FF2B5EF4-FFF2-40B4-BE49-F238E27FC236}">
                      <a16:creationId xmlns:a16="http://schemas.microsoft.com/office/drawing/2014/main" id="{42CA0B19-C4B2-C74A-B097-1462597A8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90280" y="4709745"/>
                  <a:ext cx="788780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4683631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Model construction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760543" y="1749316"/>
            <a:ext cx="6177457" cy="3901758"/>
            <a:chOff x="5760543" y="1749316"/>
            <a:chExt cx="6177457" cy="3901758"/>
          </a:xfrm>
        </p:grpSpPr>
        <p:grpSp>
          <p:nvGrpSpPr>
            <p:cNvPr id="6" name="Group 5"/>
            <p:cNvGrpSpPr/>
            <p:nvPr/>
          </p:nvGrpSpPr>
          <p:grpSpPr>
            <a:xfrm>
              <a:off x="6914057" y="2811327"/>
              <a:ext cx="2863532" cy="2839747"/>
              <a:chOff x="4796152" y="971781"/>
              <a:chExt cx="2863532" cy="2839747"/>
            </a:xfrm>
          </p:grpSpPr>
          <p:grpSp>
            <p:nvGrpSpPr>
              <p:cNvPr id="110" name="Group 250">
                <a:extLst>
                  <a:ext uri="{FF2B5EF4-FFF2-40B4-BE49-F238E27FC236}">
                    <a16:creationId xmlns:a16="http://schemas.microsoft.com/office/drawing/2014/main" id="{264866D1-D1B0-B142-A285-CCD2CBE8BFE8}"/>
                  </a:ext>
                </a:extLst>
              </p:cNvPr>
              <p:cNvGrpSpPr/>
              <p:nvPr/>
            </p:nvGrpSpPr>
            <p:grpSpPr>
              <a:xfrm>
                <a:off x="4796152" y="971781"/>
                <a:ext cx="2653596" cy="2419350"/>
                <a:chOff x="3830519" y="8616052"/>
                <a:chExt cx="2653596" cy="2419350"/>
              </a:xfrm>
            </p:grpSpPr>
            <p:pic>
              <p:nvPicPr>
                <p:cNvPr id="111" name="Picture 251">
                  <a:extLst>
                    <a:ext uri="{FF2B5EF4-FFF2-40B4-BE49-F238E27FC236}">
                      <a16:creationId xmlns:a16="http://schemas.microsoft.com/office/drawing/2014/main" id="{2D2C36DF-5D88-1B47-BBC3-B6FF670851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3830519" y="8616052"/>
                  <a:ext cx="2639493" cy="2419350"/>
                </a:xfrm>
                <a:prstGeom prst="rect">
                  <a:avLst/>
                </a:prstGeom>
                <a:ln w="3175">
                  <a:solidFill>
                    <a:schemeClr val="accent1"/>
                  </a:solidFill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252">
                      <a:extLst>
                        <a:ext uri="{FF2B5EF4-FFF2-40B4-BE49-F238E27FC236}">
                          <a16:creationId xmlns:a16="http://schemas.microsoft.com/office/drawing/2014/main" id="{FB49085B-07ED-7346-ACC4-17DDF6B921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8315" y="9182923"/>
                      <a:ext cx="4858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SG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4" name="TextBox 1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98315" y="9182923"/>
                      <a:ext cx="485800" cy="30777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TextBox 253">
                      <a:extLst>
                        <a:ext uri="{FF2B5EF4-FFF2-40B4-BE49-F238E27FC236}">
                          <a16:creationId xmlns:a16="http://schemas.microsoft.com/office/drawing/2014/main" id="{59A5690F-BD96-444E-99D8-D54C071AE9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4670" y="9182922"/>
                      <a:ext cx="5344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SG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5" name="TextBox 1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4670" y="9182922"/>
                      <a:ext cx="534471" cy="307777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254">
                      <a:extLst>
                        <a:ext uri="{FF2B5EF4-FFF2-40B4-BE49-F238E27FC236}">
                          <a16:creationId xmlns:a16="http://schemas.microsoft.com/office/drawing/2014/main" id="{64352C85-F90C-5349-81E4-D0FAE42C2F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07230" y="8730458"/>
                      <a:ext cx="1239346" cy="60272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SG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SG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SG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SG" sz="2000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9" name="TextBox 1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07230" y="8730458"/>
                      <a:ext cx="1239346" cy="602729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3" name="Straight Connector 255">
                  <a:extLst>
                    <a:ext uri="{FF2B5EF4-FFF2-40B4-BE49-F238E27FC236}">
                      <a16:creationId xmlns:a16="http://schemas.microsoft.com/office/drawing/2014/main" id="{C1D1364A-A98B-324D-9E30-1A4854304BDA}"/>
                    </a:ext>
                  </a:extLst>
                </p:cNvPr>
                <p:cNvCxnSpPr>
                  <a:stCxn id="112" idx="2"/>
                </p:cNvCxnSpPr>
                <p:nvPr/>
              </p:nvCxnSpPr>
              <p:spPr>
                <a:xfrm flipH="1">
                  <a:off x="5941030" y="9490700"/>
                  <a:ext cx="300185" cy="1349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256">
                  <a:extLst>
                    <a:ext uri="{FF2B5EF4-FFF2-40B4-BE49-F238E27FC236}">
                      <a16:creationId xmlns:a16="http://schemas.microsoft.com/office/drawing/2014/main" id="{503E508D-94BD-B24E-99B9-09ABD3D95BDA}"/>
                    </a:ext>
                  </a:extLst>
                </p:cNvPr>
                <p:cNvCxnSpPr/>
                <p:nvPr/>
              </p:nvCxnSpPr>
              <p:spPr>
                <a:xfrm>
                  <a:off x="5626903" y="9342200"/>
                  <a:ext cx="16253" cy="2834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257">
                  <a:extLst>
                    <a:ext uri="{FF2B5EF4-FFF2-40B4-BE49-F238E27FC236}">
                      <a16:creationId xmlns:a16="http://schemas.microsoft.com/office/drawing/2014/main" id="{9ECDED40-854F-8045-AC41-7394E3C0CBD1}"/>
                    </a:ext>
                  </a:extLst>
                </p:cNvPr>
                <p:cNvCxnSpPr>
                  <a:stCxn id="123" idx="2"/>
                </p:cNvCxnSpPr>
                <p:nvPr/>
              </p:nvCxnSpPr>
              <p:spPr>
                <a:xfrm>
                  <a:off x="5001906" y="9490699"/>
                  <a:ext cx="296266" cy="13499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Rectangle 228">
                <a:extLst>
                  <a:ext uri="{FF2B5EF4-FFF2-40B4-BE49-F238E27FC236}">
                    <a16:creationId xmlns:a16="http://schemas.microsoft.com/office/drawing/2014/main" id="{8A834273-C181-F246-847C-F231E2623075}"/>
                  </a:ext>
                </a:extLst>
              </p:cNvPr>
              <p:cNvSpPr/>
              <p:nvPr/>
            </p:nvSpPr>
            <p:spPr>
              <a:xfrm>
                <a:off x="4807456" y="3398252"/>
                <a:ext cx="14307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Well aligned</a:t>
                </a:r>
                <a:endParaRPr lang="en-SG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Rectangle 228">
                <a:extLst>
                  <a:ext uri="{FF2B5EF4-FFF2-40B4-BE49-F238E27FC236}">
                    <a16:creationId xmlns:a16="http://schemas.microsoft.com/office/drawing/2014/main" id="{67D7CF65-1606-6C40-8878-273107EFE52A}"/>
                  </a:ext>
                </a:extLst>
              </p:cNvPr>
              <p:cNvSpPr/>
              <p:nvPr/>
            </p:nvSpPr>
            <p:spPr>
              <a:xfrm>
                <a:off x="6228890" y="3442196"/>
                <a:ext cx="14307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Irregular</a:t>
                </a:r>
                <a:endParaRPr lang="en-SG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4" name="直线连接符 47">
                <a:extLst>
                  <a:ext uri="{FF2B5EF4-FFF2-40B4-BE49-F238E27FC236}">
                    <a16:creationId xmlns:a16="http://schemas.microsoft.com/office/drawing/2014/main" id="{2BE08BBB-F447-0544-A072-A46F1D8A7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233" y="3345675"/>
                <a:ext cx="181934" cy="2292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直线连接符 175">
                <a:extLst>
                  <a:ext uri="{FF2B5EF4-FFF2-40B4-BE49-F238E27FC236}">
                    <a16:creationId xmlns:a16="http://schemas.microsoft.com/office/drawing/2014/main" id="{9194CBD2-48A8-1C46-BB76-A2B2FF30F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5088" y="3331926"/>
                <a:ext cx="78721" cy="17287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/>
          </p:nvSpPr>
          <p:spPr>
            <a:xfrm>
              <a:off x="5760543" y="1749316"/>
              <a:ext cx="61774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two endpoints E</a:t>
              </a:r>
              <a:r>
                <a:rPr lang="en-SG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</a:t>
              </a:r>
              <a:r>
                <a:rPr lang="en-SG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are highly irregular;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SG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center</a:t>
              </a:r>
              <a:r>
                <a: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points (E</a:t>
              </a:r>
              <a:r>
                <a:rPr lang="en-SG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+E</a:t>
              </a:r>
              <a:r>
                <a:rPr lang="en-SG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)/2 are well aligned.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00700" y="2824162"/>
            <a:ext cx="990600" cy="1209675"/>
          </a:xfrm>
          <a:prstGeom prst="rect">
            <a:avLst/>
          </a:prstGeom>
        </p:spPr>
      </p:pic>
      <p:grpSp>
        <p:nvGrpSpPr>
          <p:cNvPr id="149" name="Group 148"/>
          <p:cNvGrpSpPr/>
          <p:nvPr/>
        </p:nvGrpSpPr>
        <p:grpSpPr>
          <a:xfrm>
            <a:off x="351564" y="1467657"/>
            <a:ext cx="5646661" cy="4681261"/>
            <a:chOff x="704140" y="1272341"/>
            <a:chExt cx="5646661" cy="4681261"/>
          </a:xfrm>
        </p:grpSpPr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04140" y="1272341"/>
              <a:ext cx="5646661" cy="4681261"/>
            </a:xfrm>
            <a:prstGeom prst="rect">
              <a:avLst/>
            </a:prstGeom>
          </p:spPr>
        </p:pic>
        <p:grpSp>
          <p:nvGrpSpPr>
            <p:cNvPr id="151" name="Group 150"/>
            <p:cNvGrpSpPr/>
            <p:nvPr/>
          </p:nvGrpSpPr>
          <p:grpSpPr>
            <a:xfrm>
              <a:off x="1160969" y="1529794"/>
              <a:ext cx="4646943" cy="3847626"/>
              <a:chOff x="7454896" y="2181711"/>
              <a:chExt cx="4646943" cy="3847626"/>
            </a:xfrm>
          </p:grpSpPr>
          <p:pic>
            <p:nvPicPr>
              <p:cNvPr id="152" name="Picture 183">
                <a:extLst>
                  <a:ext uri="{FF2B5EF4-FFF2-40B4-BE49-F238E27FC236}">
                    <a16:creationId xmlns:a16="http://schemas.microsoft.com/office/drawing/2014/main" id="{161FD862-550C-C44A-A151-829AF3A26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 flipH="1">
                <a:off x="7454896" y="4479433"/>
                <a:ext cx="4646943" cy="1358646"/>
              </a:xfrm>
              <a:prstGeom prst="rect">
                <a:avLst/>
              </a:prstGeom>
            </p:spPr>
          </p:pic>
          <p:pic>
            <p:nvPicPr>
              <p:cNvPr id="153" name="Picture 171">
                <a:extLst>
                  <a:ext uri="{FF2B5EF4-FFF2-40B4-BE49-F238E27FC236}">
                    <a16:creationId xmlns:a16="http://schemas.microsoft.com/office/drawing/2014/main" id="{FAC05D2E-53FD-5642-A310-39DC3EA4C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flipH="1">
                <a:off x="7619371" y="2330102"/>
                <a:ext cx="2092402" cy="712558"/>
              </a:xfrm>
              <a:prstGeom prst="rect">
                <a:avLst/>
              </a:prstGeom>
            </p:spPr>
          </p:pic>
          <p:cxnSp>
            <p:nvCxnSpPr>
              <p:cNvPr id="154" name="Straight Connector 187">
                <a:extLst>
                  <a:ext uri="{FF2B5EF4-FFF2-40B4-BE49-F238E27FC236}">
                    <a16:creationId xmlns:a16="http://schemas.microsoft.com/office/drawing/2014/main" id="{A9C4430D-AF23-D04F-B50B-DE072D71ED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79540" y="4304035"/>
                <a:ext cx="0" cy="221999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91">
                <a:extLst>
                  <a:ext uri="{FF2B5EF4-FFF2-40B4-BE49-F238E27FC236}">
                    <a16:creationId xmlns:a16="http://schemas.microsoft.com/office/drawing/2014/main" id="{CEC42A18-C252-1548-8FCE-CE81C59E3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76433" y="4449662"/>
                <a:ext cx="80310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218">
                    <a:extLst>
                      <a:ext uri="{FF2B5EF4-FFF2-40B4-BE49-F238E27FC236}">
                        <a16:creationId xmlns:a16="http://schemas.microsoft.com/office/drawing/2014/main" id="{7457757F-C3E1-244E-8CAB-32BF214B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8870782" y="3118067"/>
                    <a:ext cx="30033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SG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156" name="TextBox 218">
                    <a:extLst>
                      <a:ext uri="{FF2B5EF4-FFF2-40B4-BE49-F238E27FC236}">
                        <a16:creationId xmlns:a16="http://schemas.microsoft.com/office/drawing/2014/main" id="{7457757F-C3E1-244E-8CAB-32BF214B45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0782" y="3118067"/>
                    <a:ext cx="300339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14286" r="-2041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57" name="Picture 182">
                <a:extLst>
                  <a:ext uri="{FF2B5EF4-FFF2-40B4-BE49-F238E27FC236}">
                    <a16:creationId xmlns:a16="http://schemas.microsoft.com/office/drawing/2014/main" id="{64C7AA52-C76E-E346-B7E6-2E4F7BD04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flipH="1">
                <a:off x="7571779" y="3310140"/>
                <a:ext cx="3342541" cy="1036186"/>
              </a:xfrm>
              <a:prstGeom prst="rect">
                <a:avLst/>
              </a:prstGeom>
            </p:spPr>
          </p:pic>
          <p:cxnSp>
            <p:nvCxnSpPr>
              <p:cNvPr id="158" name="Straight Connector 186">
                <a:extLst>
                  <a:ext uri="{FF2B5EF4-FFF2-40B4-BE49-F238E27FC236}">
                    <a16:creationId xmlns:a16="http://schemas.microsoft.com/office/drawing/2014/main" id="{EB4D4FC2-AACA-8741-87BB-723AAC83766A}"/>
                  </a:ext>
                </a:extLst>
              </p:cNvPr>
              <p:cNvCxnSpPr/>
              <p:nvPr/>
            </p:nvCxnSpPr>
            <p:spPr>
              <a:xfrm flipV="1">
                <a:off x="8865566" y="3186237"/>
                <a:ext cx="0" cy="164366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90">
                <a:extLst>
                  <a:ext uri="{FF2B5EF4-FFF2-40B4-BE49-F238E27FC236}">
                    <a16:creationId xmlns:a16="http://schemas.microsoft.com/office/drawing/2014/main" id="{FB579B52-ED27-9D49-A991-79E947757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8327" y="3254233"/>
                <a:ext cx="477240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98">
                    <a:extLst>
                      <a:ext uri="{FF2B5EF4-FFF2-40B4-BE49-F238E27FC236}">
                        <a16:creationId xmlns:a16="http://schemas.microsoft.com/office/drawing/2014/main" id="{FBA2EC7D-3DA8-3643-BF77-5F89937DC86A}"/>
                      </a:ext>
                    </a:extLst>
                  </p:cNvPr>
                  <p:cNvSpPr txBox="1"/>
                  <p:nvPr/>
                </p:nvSpPr>
                <p:spPr>
                  <a:xfrm>
                    <a:off x="9185108" y="4304720"/>
                    <a:ext cx="32053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SG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160" name="TextBox 198">
                    <a:extLst>
                      <a:ext uri="{FF2B5EF4-FFF2-40B4-BE49-F238E27FC236}">
                        <a16:creationId xmlns:a16="http://schemas.microsoft.com/office/drawing/2014/main" id="{FBA2EC7D-3DA8-3643-BF77-5F89937DC8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85108" y="4304720"/>
                    <a:ext cx="320536" cy="215444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13208" r="-1887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1" name="Straight Connector 184">
                <a:extLst>
                  <a:ext uri="{FF2B5EF4-FFF2-40B4-BE49-F238E27FC236}">
                    <a16:creationId xmlns:a16="http://schemas.microsoft.com/office/drawing/2014/main" id="{DEF3AAE2-21FB-4F47-9F99-0BD8515F9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8327" y="2181711"/>
                <a:ext cx="0" cy="3565837"/>
              </a:xfrm>
              <a:prstGeom prst="line">
                <a:avLst/>
              </a:prstGeom>
              <a:ln w="9525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2" name="Rectangle 228">
                <a:extLst>
                  <a:ext uri="{FF2B5EF4-FFF2-40B4-BE49-F238E27FC236}">
                    <a16:creationId xmlns:a16="http://schemas.microsoft.com/office/drawing/2014/main" id="{CACCC5FF-8073-CE42-9139-908420C03A32}"/>
                  </a:ext>
                </a:extLst>
              </p:cNvPr>
              <p:cNvSpPr/>
              <p:nvPr/>
            </p:nvSpPr>
            <p:spPr>
              <a:xfrm>
                <a:off x="10385359" y="3797115"/>
                <a:ext cx="16115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SG" i="1" u="sng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line</a:t>
                </a:r>
                <a:r>
                  <a:rPr lang="en-US" altLang="zh-CN" i="1" u="sng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en-SG" i="1" u="sng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3" name="直线连接符 3">
                <a:extLst>
                  <a:ext uri="{FF2B5EF4-FFF2-40B4-BE49-F238E27FC236}">
                    <a16:creationId xmlns:a16="http://schemas.microsoft.com/office/drawing/2014/main" id="{4F9F168C-1FBE-0444-A360-8B1B75F86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92798" y="2586942"/>
                <a:ext cx="2138356" cy="14215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24">
                <a:extLst>
                  <a:ext uri="{FF2B5EF4-FFF2-40B4-BE49-F238E27FC236}">
                    <a16:creationId xmlns:a16="http://schemas.microsoft.com/office/drawing/2014/main" id="{9B3CDF20-EAAD-0F40-8E02-4E8F2B9177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33542" y="4008453"/>
                <a:ext cx="1397612" cy="8959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25">
                <a:extLst>
                  <a:ext uri="{FF2B5EF4-FFF2-40B4-BE49-F238E27FC236}">
                    <a16:creationId xmlns:a16="http://schemas.microsoft.com/office/drawing/2014/main" id="{3B1FD538-99C5-5F47-B82E-4A495FED7F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6653" y="3791812"/>
                <a:ext cx="1754501" cy="21664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Arc 10">
                <a:extLst>
                  <a:ext uri="{FF2B5EF4-FFF2-40B4-BE49-F238E27FC236}">
                    <a16:creationId xmlns:a16="http://schemas.microsoft.com/office/drawing/2014/main" id="{09A54738-5211-8A4E-85EB-BDB5D0876890}"/>
                  </a:ext>
                </a:extLst>
              </p:cNvPr>
              <p:cNvSpPr/>
              <p:nvPr/>
            </p:nvSpPr>
            <p:spPr>
              <a:xfrm>
                <a:off x="8613519" y="5563469"/>
                <a:ext cx="410071" cy="465868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67" name="直线连接符 142">
                <a:extLst>
                  <a:ext uri="{FF2B5EF4-FFF2-40B4-BE49-F238E27FC236}">
                    <a16:creationId xmlns:a16="http://schemas.microsoft.com/office/drawing/2014/main" id="{7B634CF9-5123-1B4C-8C2A-83067E7591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2907" y="3020435"/>
                <a:ext cx="550199" cy="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8" name="Arc 10">
                <a:extLst>
                  <a:ext uri="{FF2B5EF4-FFF2-40B4-BE49-F238E27FC236}">
                    <a16:creationId xmlns:a16="http://schemas.microsoft.com/office/drawing/2014/main" id="{DE1A770D-0934-404C-AF7D-1FD41ABCDF99}"/>
                  </a:ext>
                </a:extLst>
              </p:cNvPr>
              <p:cNvSpPr/>
              <p:nvPr/>
            </p:nvSpPr>
            <p:spPr>
              <a:xfrm>
                <a:off x="8380904" y="4149124"/>
                <a:ext cx="306273" cy="288017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69" name="直线连接符 144">
                <a:extLst>
                  <a:ext uri="{FF2B5EF4-FFF2-40B4-BE49-F238E27FC236}">
                    <a16:creationId xmlns:a16="http://schemas.microsoft.com/office/drawing/2014/main" id="{B9575A14-3CF3-4949-AD11-768DDDD5E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6452" y="4295436"/>
                <a:ext cx="48735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145">
                <a:extLst>
                  <a:ext uri="{FF2B5EF4-FFF2-40B4-BE49-F238E27FC236}">
                    <a16:creationId xmlns:a16="http://schemas.microsoft.com/office/drawing/2014/main" id="{52C50BDF-3FB3-3240-9E4B-7DD1DE2FC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8360" y="5796403"/>
                <a:ext cx="87830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1" name="组合 22">
                <a:extLst>
                  <a:ext uri="{FF2B5EF4-FFF2-40B4-BE49-F238E27FC236}">
                    <a16:creationId xmlns:a16="http://schemas.microsoft.com/office/drawing/2014/main" id="{F3B5558F-D8CA-9441-9A84-45BCC17776F9}"/>
                  </a:ext>
                </a:extLst>
              </p:cNvPr>
              <p:cNvGrpSpPr/>
              <p:nvPr/>
            </p:nvGrpSpPr>
            <p:grpSpPr>
              <a:xfrm>
                <a:off x="8958307" y="5411101"/>
                <a:ext cx="372017" cy="333377"/>
                <a:chOff x="10814190" y="2219460"/>
                <a:chExt cx="372017" cy="333377"/>
              </a:xfrm>
            </p:grpSpPr>
            <p:pic>
              <p:nvPicPr>
                <p:cNvPr id="179" name="图片 20">
                  <a:extLst>
                    <a:ext uri="{FF2B5EF4-FFF2-40B4-BE49-F238E27FC236}">
                      <a16:creationId xmlns:a16="http://schemas.microsoft.com/office/drawing/2014/main" id="{918A64E6-48DD-754E-87A6-13DF561AD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73659" y="2279690"/>
                  <a:ext cx="228853" cy="21291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0" name="Rectangle 12">
                      <a:extLst>
                        <a:ext uri="{FF2B5EF4-FFF2-40B4-BE49-F238E27FC236}">
                          <a16:creationId xmlns:a16="http://schemas.microsoft.com/office/drawing/2014/main" id="{241FC86B-7C41-5047-BDF7-D63E850F71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14190" y="2219460"/>
                      <a:ext cx="372017" cy="33337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SG" altLang="zh-SG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altLang="zh-SG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SG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2">
                      <a:extLst>
                        <a:ext uri="{FF2B5EF4-FFF2-40B4-BE49-F238E27FC236}">
                          <a16:creationId xmlns:a16="http://schemas.microsoft.com/office/drawing/2014/main" id="{241FC86B-7C41-5047-BDF7-D63E850F71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14190" y="2219460"/>
                      <a:ext cx="372017" cy="333377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2" name="组合 155">
                <a:extLst>
                  <a:ext uri="{FF2B5EF4-FFF2-40B4-BE49-F238E27FC236}">
                    <a16:creationId xmlns:a16="http://schemas.microsoft.com/office/drawing/2014/main" id="{01CE6CDF-4BEE-9B4F-9687-E1C14DF418ED}"/>
                  </a:ext>
                </a:extLst>
              </p:cNvPr>
              <p:cNvGrpSpPr/>
              <p:nvPr/>
            </p:nvGrpSpPr>
            <p:grpSpPr>
              <a:xfrm>
                <a:off x="8626947" y="3957112"/>
                <a:ext cx="372017" cy="307777"/>
                <a:chOff x="10814190" y="2219460"/>
                <a:chExt cx="372017" cy="307777"/>
              </a:xfrm>
            </p:grpSpPr>
            <p:pic>
              <p:nvPicPr>
                <p:cNvPr id="177" name="图片 156">
                  <a:extLst>
                    <a:ext uri="{FF2B5EF4-FFF2-40B4-BE49-F238E27FC236}">
                      <a16:creationId xmlns:a16="http://schemas.microsoft.com/office/drawing/2014/main" id="{788FE23D-C822-B34A-B583-69AA21888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73659" y="2279690"/>
                  <a:ext cx="228853" cy="21291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8" name="Rectangle 12">
                      <a:extLst>
                        <a:ext uri="{FF2B5EF4-FFF2-40B4-BE49-F238E27FC236}">
                          <a16:creationId xmlns:a16="http://schemas.microsoft.com/office/drawing/2014/main" id="{CDD511A4-D43D-1F4C-BA98-D39DB1791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14190" y="2219460"/>
                      <a:ext cx="372017" cy="30777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SG" altLang="zh-SG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altLang="zh-SG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SG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8" name="Rectangle 12">
                      <a:extLst>
                        <a:ext uri="{FF2B5EF4-FFF2-40B4-BE49-F238E27FC236}">
                          <a16:creationId xmlns:a16="http://schemas.microsoft.com/office/drawing/2014/main" id="{CDD511A4-D43D-1F4C-BA98-D39DB17914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14190" y="2219460"/>
                      <a:ext cx="372017" cy="307777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3" name="组合 158">
                <a:extLst>
                  <a:ext uri="{FF2B5EF4-FFF2-40B4-BE49-F238E27FC236}">
                    <a16:creationId xmlns:a16="http://schemas.microsoft.com/office/drawing/2014/main" id="{9EC15BCF-A997-6340-B7D1-3AE530652340}"/>
                  </a:ext>
                </a:extLst>
              </p:cNvPr>
              <p:cNvGrpSpPr/>
              <p:nvPr/>
            </p:nvGrpSpPr>
            <p:grpSpPr>
              <a:xfrm>
                <a:off x="8079224" y="2698704"/>
                <a:ext cx="372017" cy="276101"/>
                <a:chOff x="10814190" y="2219460"/>
                <a:chExt cx="372017" cy="276101"/>
              </a:xfrm>
            </p:grpSpPr>
            <p:pic>
              <p:nvPicPr>
                <p:cNvPr id="175" name="图片 159">
                  <a:extLst>
                    <a:ext uri="{FF2B5EF4-FFF2-40B4-BE49-F238E27FC236}">
                      <a16:creationId xmlns:a16="http://schemas.microsoft.com/office/drawing/2014/main" id="{D91A4A37-11EF-E348-9A0B-8926F0901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03639" y="2307583"/>
                  <a:ext cx="207760" cy="17448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Rectangle 12">
                      <a:extLst>
                        <a:ext uri="{FF2B5EF4-FFF2-40B4-BE49-F238E27FC236}">
                          <a16:creationId xmlns:a16="http://schemas.microsoft.com/office/drawing/2014/main" id="{1F7B789F-EB29-DF4A-997E-9136C8339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14190" y="2219460"/>
                      <a:ext cx="372017" cy="27610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SG" altLang="zh-SG" sz="11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altLang="zh-SG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SG" altLang="zh-SG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SG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SG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zh-SG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1" name="Rectangle 12">
                      <a:extLst>
                        <a:ext uri="{FF2B5EF4-FFF2-40B4-BE49-F238E27FC236}">
                          <a16:creationId xmlns:a16="http://schemas.microsoft.com/office/drawing/2014/main" id="{1F7B789F-EB29-DF4A-997E-9136C83397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14190" y="2219460"/>
                      <a:ext cx="372017" cy="276101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4" name="Arc 10">
                <a:extLst>
                  <a:ext uri="{FF2B5EF4-FFF2-40B4-BE49-F238E27FC236}">
                    <a16:creationId xmlns:a16="http://schemas.microsoft.com/office/drawing/2014/main" id="{3AD5A300-A971-8A48-A26B-33C5B4C3DBB3}"/>
                  </a:ext>
                </a:extLst>
              </p:cNvPr>
              <p:cNvSpPr/>
              <p:nvPr/>
            </p:nvSpPr>
            <p:spPr>
              <a:xfrm>
                <a:off x="7992907" y="2898572"/>
                <a:ext cx="179909" cy="243726"/>
              </a:xfrm>
              <a:prstGeom prst="arc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628182" y="870989"/>
            <a:ext cx="6300829" cy="5694609"/>
            <a:chOff x="5664259" y="831956"/>
            <a:chExt cx="6300829" cy="5694609"/>
          </a:xfrm>
        </p:grpSpPr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5767117" y="1157099"/>
              <a:ext cx="6197971" cy="5369466"/>
            </a:xfrm>
            <a:prstGeom prst="rect">
              <a:avLst/>
            </a:prstGeom>
          </p:spPr>
        </p:pic>
        <p:grpSp>
          <p:nvGrpSpPr>
            <p:cNvPr id="183" name="Group 182"/>
            <p:cNvGrpSpPr/>
            <p:nvPr/>
          </p:nvGrpSpPr>
          <p:grpSpPr>
            <a:xfrm>
              <a:off x="6412602" y="1262235"/>
              <a:ext cx="5083724" cy="2573944"/>
              <a:chOff x="564068" y="1779305"/>
              <a:chExt cx="5083724" cy="2399527"/>
            </a:xfrm>
          </p:grpSpPr>
          <p:grpSp>
            <p:nvGrpSpPr>
              <p:cNvPr id="184" name="Group 269">
                <a:extLst>
                  <a:ext uri="{FF2B5EF4-FFF2-40B4-BE49-F238E27FC236}">
                    <a16:creationId xmlns:a16="http://schemas.microsoft.com/office/drawing/2014/main" id="{EDD8079F-2C26-D343-AB05-5301343D8AF2}"/>
                  </a:ext>
                </a:extLst>
              </p:cNvPr>
              <p:cNvGrpSpPr/>
              <p:nvPr/>
            </p:nvGrpSpPr>
            <p:grpSpPr>
              <a:xfrm>
                <a:off x="1073391" y="3361599"/>
                <a:ext cx="469458" cy="817233"/>
                <a:chOff x="-172520" y="7186236"/>
                <a:chExt cx="469458" cy="817233"/>
              </a:xfrm>
            </p:grpSpPr>
            <p:cxnSp>
              <p:nvCxnSpPr>
                <p:cNvPr id="260" name="Straight Arrow Connector 270">
                  <a:extLst>
                    <a:ext uri="{FF2B5EF4-FFF2-40B4-BE49-F238E27FC236}">
                      <a16:creationId xmlns:a16="http://schemas.microsoft.com/office/drawing/2014/main" id="{B9792A11-CDB4-5B4F-AC80-25871BB3C149}"/>
                    </a:ext>
                  </a:extLst>
                </p:cNvPr>
                <p:cNvCxnSpPr/>
                <p:nvPr/>
              </p:nvCxnSpPr>
              <p:spPr>
                <a:xfrm flipH="1">
                  <a:off x="-89355" y="7702226"/>
                  <a:ext cx="36324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Arrow Connector 271">
                  <a:extLst>
                    <a:ext uri="{FF2B5EF4-FFF2-40B4-BE49-F238E27FC236}">
                      <a16:creationId xmlns:a16="http://schemas.microsoft.com/office/drawing/2014/main" id="{E9096FE0-E6C5-7B46-A398-88937C7C963B}"/>
                    </a:ext>
                  </a:extLst>
                </p:cNvPr>
                <p:cNvCxnSpPr/>
                <p:nvPr/>
              </p:nvCxnSpPr>
              <p:spPr>
                <a:xfrm flipV="1">
                  <a:off x="273887" y="7283222"/>
                  <a:ext cx="0" cy="4199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TextBox 272">
                  <a:extLst>
                    <a:ext uri="{FF2B5EF4-FFF2-40B4-BE49-F238E27FC236}">
                      <a16:creationId xmlns:a16="http://schemas.microsoft.com/office/drawing/2014/main" id="{6BD81B38-2DEF-864A-BC4D-31669A2442F5}"/>
                    </a:ext>
                  </a:extLst>
                </p:cNvPr>
                <p:cNvSpPr txBox="1"/>
                <p:nvPr/>
              </p:nvSpPr>
              <p:spPr>
                <a:xfrm>
                  <a:off x="-172520" y="7603359"/>
                  <a:ext cx="2575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3" name="TextBox 273">
                  <a:extLst>
                    <a:ext uri="{FF2B5EF4-FFF2-40B4-BE49-F238E27FC236}">
                      <a16:creationId xmlns:a16="http://schemas.microsoft.com/office/drawing/2014/main" id="{46FD8299-2ADC-6D44-A5D5-2D7EC54939BB}"/>
                    </a:ext>
                  </a:extLst>
                </p:cNvPr>
                <p:cNvSpPr txBox="1"/>
                <p:nvPr/>
              </p:nvSpPr>
              <p:spPr>
                <a:xfrm>
                  <a:off x="39409" y="7186236"/>
                  <a:ext cx="2575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36">
                    <a:extLst>
                      <a:ext uri="{FF2B5EF4-FFF2-40B4-BE49-F238E27FC236}">
                        <a16:creationId xmlns:a16="http://schemas.microsoft.com/office/drawing/2014/main" id="{8336841A-6DD0-5B45-98D5-92F7091C96E0}"/>
                      </a:ext>
                    </a:extLst>
                  </p:cNvPr>
                  <p:cNvSpPr txBox="1"/>
                  <p:nvPr/>
                </p:nvSpPr>
                <p:spPr>
                  <a:xfrm>
                    <a:off x="3034571" y="2030676"/>
                    <a:ext cx="78878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1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𝑁𝑇</m:t>
                          </m:r>
                          <m:r>
                            <a:rPr lang="en-US" sz="11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sz="1100" dirty="0">
                      <a:solidFill>
                        <a:schemeClr val="accent5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5" name="TextBox 36">
                    <a:extLst>
                      <a:ext uri="{FF2B5EF4-FFF2-40B4-BE49-F238E27FC236}">
                        <a16:creationId xmlns:a16="http://schemas.microsoft.com/office/drawing/2014/main" id="{8336841A-6DD0-5B45-98D5-92F7091C96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4571" y="2030676"/>
                    <a:ext cx="788780" cy="261610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TextBox 37">
                    <a:extLst>
                      <a:ext uri="{FF2B5EF4-FFF2-40B4-BE49-F238E27FC236}">
                        <a16:creationId xmlns:a16="http://schemas.microsoft.com/office/drawing/2014/main" id="{FB0C27DA-B1A3-1D4B-9A2D-48F47D150EDD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012" y="2030676"/>
                    <a:ext cx="78878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1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oMath>
                      </m:oMathPara>
                    </a14:m>
                    <a:endParaRPr lang="en-SG" sz="1100" dirty="0">
                      <a:solidFill>
                        <a:schemeClr val="accent5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6" name="TextBox 37">
                    <a:extLst>
                      <a:ext uri="{FF2B5EF4-FFF2-40B4-BE49-F238E27FC236}">
                        <a16:creationId xmlns:a16="http://schemas.microsoft.com/office/drawing/2014/main" id="{FB0C27DA-B1A3-1D4B-9A2D-48F47D150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9012" y="2030676"/>
                    <a:ext cx="788780" cy="261610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TextBox 41">
                    <a:extLst>
                      <a:ext uri="{FF2B5EF4-FFF2-40B4-BE49-F238E27FC236}">
                        <a16:creationId xmlns:a16="http://schemas.microsoft.com/office/drawing/2014/main" id="{2DF14CFC-EC77-704A-97FE-32DE576B0612}"/>
                      </a:ext>
                    </a:extLst>
                  </p:cNvPr>
                  <p:cNvSpPr txBox="1"/>
                  <p:nvPr/>
                </p:nvSpPr>
                <p:spPr>
                  <a:xfrm>
                    <a:off x="3309868" y="2007129"/>
                    <a:ext cx="78878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SG" sz="1100" dirty="0">
                      <a:solidFill>
                        <a:schemeClr val="accent5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7" name="TextBox 41">
                    <a:extLst>
                      <a:ext uri="{FF2B5EF4-FFF2-40B4-BE49-F238E27FC236}">
                        <a16:creationId xmlns:a16="http://schemas.microsoft.com/office/drawing/2014/main" id="{2DF14CFC-EC77-704A-97FE-32DE576B0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9868" y="2007129"/>
                    <a:ext cx="788780" cy="261610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42">
                    <a:extLst>
                      <a:ext uri="{FF2B5EF4-FFF2-40B4-BE49-F238E27FC236}">
                        <a16:creationId xmlns:a16="http://schemas.microsoft.com/office/drawing/2014/main" id="{CC16F6F1-3AEE-FE44-821C-903C72B3865C}"/>
                      </a:ext>
                    </a:extLst>
                  </p:cNvPr>
                  <p:cNvSpPr txBox="1"/>
                  <p:nvPr/>
                </p:nvSpPr>
                <p:spPr>
                  <a:xfrm>
                    <a:off x="4245794" y="2012655"/>
                    <a:ext cx="78878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SG" sz="1100" dirty="0">
                      <a:solidFill>
                        <a:schemeClr val="accent5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42">
                    <a:extLst>
                      <a:ext uri="{FF2B5EF4-FFF2-40B4-BE49-F238E27FC236}">
                        <a16:creationId xmlns:a16="http://schemas.microsoft.com/office/drawing/2014/main" id="{CC16F6F1-3AEE-FE44-821C-903C72B386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5794" y="2012655"/>
                    <a:ext cx="788780" cy="261610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TextBox 64">
                    <a:extLst>
                      <a:ext uri="{FF2B5EF4-FFF2-40B4-BE49-F238E27FC236}">
                        <a16:creationId xmlns:a16="http://schemas.microsoft.com/office/drawing/2014/main" id="{C2A054C2-35F6-944E-B52D-2730BACE980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3814" y="2031755"/>
                    <a:ext cx="78878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1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sz="1100" dirty="0">
                      <a:solidFill>
                        <a:schemeClr val="accent5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9" name="TextBox 64">
                    <a:extLst>
                      <a:ext uri="{FF2B5EF4-FFF2-40B4-BE49-F238E27FC236}">
                        <a16:creationId xmlns:a16="http://schemas.microsoft.com/office/drawing/2014/main" id="{C2A054C2-35F6-944E-B52D-2730BACE98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3814" y="2031755"/>
                    <a:ext cx="788780" cy="261610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0" name="Straight Arrow Connector 30">
                <a:extLst>
                  <a:ext uri="{FF2B5EF4-FFF2-40B4-BE49-F238E27FC236}">
                    <a16:creationId xmlns:a16="http://schemas.microsoft.com/office/drawing/2014/main" id="{842283F6-BA73-A44A-A806-86CA0F3C44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1880" y="2301722"/>
                <a:ext cx="0" cy="312035"/>
              </a:xfrm>
              <a:prstGeom prst="straightConnector1">
                <a:avLst/>
              </a:prstGeom>
              <a:ln w="6350" cap="sq" cmpd="sng" algn="ctr">
                <a:solidFill>
                  <a:schemeClr val="accent5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30">
                <a:extLst>
                  <a:ext uri="{FF2B5EF4-FFF2-40B4-BE49-F238E27FC236}">
                    <a16:creationId xmlns:a16="http://schemas.microsoft.com/office/drawing/2014/main" id="{3B2D78F9-5CCA-E04B-AE83-4898DDCE22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5881" y="2301721"/>
                <a:ext cx="0" cy="312035"/>
              </a:xfrm>
              <a:prstGeom prst="straightConnector1">
                <a:avLst/>
              </a:prstGeom>
              <a:ln w="6350" cap="sq" cmpd="sng" algn="ctr">
                <a:solidFill>
                  <a:schemeClr val="accent5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192" name="组合 58">
                <a:extLst>
                  <a:ext uri="{FF2B5EF4-FFF2-40B4-BE49-F238E27FC236}">
                    <a16:creationId xmlns:a16="http://schemas.microsoft.com/office/drawing/2014/main" id="{B85317DD-A8FB-6C49-950A-E62E5D465984}"/>
                  </a:ext>
                </a:extLst>
              </p:cNvPr>
              <p:cNvGrpSpPr/>
              <p:nvPr/>
            </p:nvGrpSpPr>
            <p:grpSpPr>
              <a:xfrm>
                <a:off x="881503" y="1779305"/>
                <a:ext cx="4357164" cy="2156173"/>
                <a:chOff x="817132" y="2172775"/>
                <a:chExt cx="4357164" cy="2156173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F6EC240F-A55A-E94A-A6F5-5B7942BFC5B7}"/>
                    </a:ext>
                  </a:extLst>
                </p:cNvPr>
                <p:cNvCxnSpPr/>
                <p:nvPr/>
              </p:nvCxnSpPr>
              <p:spPr>
                <a:xfrm>
                  <a:off x="3912749" y="3130083"/>
                  <a:ext cx="1120726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60">
                  <a:extLst>
                    <a:ext uri="{FF2B5EF4-FFF2-40B4-BE49-F238E27FC236}">
                      <a16:creationId xmlns:a16="http://schemas.microsoft.com/office/drawing/2014/main" id="{F9DE1D13-4E25-D145-8804-A3D8D4BA2D71}"/>
                    </a:ext>
                  </a:extLst>
                </p:cNvPr>
                <p:cNvCxnSpPr/>
                <p:nvPr/>
              </p:nvCxnSpPr>
              <p:spPr>
                <a:xfrm>
                  <a:off x="3792608" y="3288833"/>
                  <a:ext cx="1054323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63">
                  <a:extLst>
                    <a:ext uri="{FF2B5EF4-FFF2-40B4-BE49-F238E27FC236}">
                      <a16:creationId xmlns:a16="http://schemas.microsoft.com/office/drawing/2014/main" id="{826B9C5A-72E3-4947-B37B-3C871993CA33}"/>
                    </a:ext>
                  </a:extLst>
                </p:cNvPr>
                <p:cNvCxnSpPr/>
                <p:nvPr/>
              </p:nvCxnSpPr>
              <p:spPr>
                <a:xfrm>
                  <a:off x="1605331" y="3467604"/>
                  <a:ext cx="91508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68">
                  <a:extLst>
                    <a:ext uri="{FF2B5EF4-FFF2-40B4-BE49-F238E27FC236}">
                      <a16:creationId xmlns:a16="http://schemas.microsoft.com/office/drawing/2014/main" id="{F36271C3-11D9-3E43-9FF7-E5C41452B6CF}"/>
                    </a:ext>
                  </a:extLst>
                </p:cNvPr>
                <p:cNvCxnSpPr/>
                <p:nvPr/>
              </p:nvCxnSpPr>
              <p:spPr>
                <a:xfrm>
                  <a:off x="1605331" y="3623415"/>
                  <a:ext cx="128290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69">
                  <a:extLst>
                    <a:ext uri="{FF2B5EF4-FFF2-40B4-BE49-F238E27FC236}">
                      <a16:creationId xmlns:a16="http://schemas.microsoft.com/office/drawing/2014/main" id="{926FE59C-5CDC-7C48-9E5C-E07A0F226924}"/>
                    </a:ext>
                  </a:extLst>
                </p:cNvPr>
                <p:cNvCxnSpPr/>
                <p:nvPr/>
              </p:nvCxnSpPr>
              <p:spPr>
                <a:xfrm>
                  <a:off x="1752671" y="3624824"/>
                  <a:ext cx="109537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64">
                  <a:extLst>
                    <a:ext uri="{FF2B5EF4-FFF2-40B4-BE49-F238E27FC236}">
                      <a16:creationId xmlns:a16="http://schemas.microsoft.com/office/drawing/2014/main" id="{82AF3103-855A-C043-A6B2-D6AF70B4C105}"/>
                    </a:ext>
                  </a:extLst>
                </p:cNvPr>
                <p:cNvCxnSpPr/>
                <p:nvPr/>
              </p:nvCxnSpPr>
              <p:spPr>
                <a:xfrm>
                  <a:off x="1689764" y="3469013"/>
                  <a:ext cx="127200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165">
                  <a:extLst>
                    <a:ext uri="{FF2B5EF4-FFF2-40B4-BE49-F238E27FC236}">
                      <a16:creationId xmlns:a16="http://schemas.microsoft.com/office/drawing/2014/main" id="{8BEA46FA-59E1-CD4F-A3CA-EC493B305424}"/>
                    </a:ext>
                  </a:extLst>
                </p:cNvPr>
                <p:cNvCxnSpPr/>
                <p:nvPr/>
              </p:nvCxnSpPr>
              <p:spPr>
                <a:xfrm>
                  <a:off x="3655289" y="3466633"/>
                  <a:ext cx="968516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173">
                  <a:extLst>
                    <a:ext uri="{FF2B5EF4-FFF2-40B4-BE49-F238E27FC236}">
                      <a16:creationId xmlns:a16="http://schemas.microsoft.com/office/drawing/2014/main" id="{8C4D683C-934A-D947-8C3F-54642D8F13A6}"/>
                    </a:ext>
                  </a:extLst>
                </p:cNvPr>
                <p:cNvCxnSpPr/>
                <p:nvPr/>
              </p:nvCxnSpPr>
              <p:spPr>
                <a:xfrm>
                  <a:off x="1643133" y="3777159"/>
                  <a:ext cx="138332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175">
                  <a:extLst>
                    <a:ext uri="{FF2B5EF4-FFF2-40B4-BE49-F238E27FC236}">
                      <a16:creationId xmlns:a16="http://schemas.microsoft.com/office/drawing/2014/main" id="{46C410DE-4193-9A41-9F0B-E48ACDB88EB9}"/>
                    </a:ext>
                  </a:extLst>
                </p:cNvPr>
                <p:cNvCxnSpPr/>
                <p:nvPr/>
              </p:nvCxnSpPr>
              <p:spPr>
                <a:xfrm>
                  <a:off x="3273346" y="3776188"/>
                  <a:ext cx="931730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176">
                  <a:extLst>
                    <a:ext uri="{FF2B5EF4-FFF2-40B4-BE49-F238E27FC236}">
                      <a16:creationId xmlns:a16="http://schemas.microsoft.com/office/drawing/2014/main" id="{C17DF25B-4BDE-5F41-AA09-AC0684AADF5C}"/>
                    </a:ext>
                  </a:extLst>
                </p:cNvPr>
                <p:cNvCxnSpPr/>
                <p:nvPr/>
              </p:nvCxnSpPr>
              <p:spPr>
                <a:xfrm>
                  <a:off x="1781465" y="3776188"/>
                  <a:ext cx="1506773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180">
                  <a:extLst>
                    <a:ext uri="{FF2B5EF4-FFF2-40B4-BE49-F238E27FC236}">
                      <a16:creationId xmlns:a16="http://schemas.microsoft.com/office/drawing/2014/main" id="{9BCFC043-3644-7B41-9B57-EB26DF679856}"/>
                    </a:ext>
                  </a:extLst>
                </p:cNvPr>
                <p:cNvCxnSpPr/>
                <p:nvPr/>
              </p:nvCxnSpPr>
              <p:spPr>
                <a:xfrm>
                  <a:off x="2878925" y="3951881"/>
                  <a:ext cx="1033824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78">
                  <a:extLst>
                    <a:ext uri="{FF2B5EF4-FFF2-40B4-BE49-F238E27FC236}">
                      <a16:creationId xmlns:a16="http://schemas.microsoft.com/office/drawing/2014/main" id="{223EB155-B85A-5247-8A36-2436B60D32C6}"/>
                    </a:ext>
                  </a:extLst>
                </p:cNvPr>
                <p:cNvCxnSpPr/>
                <p:nvPr/>
              </p:nvCxnSpPr>
              <p:spPr>
                <a:xfrm>
                  <a:off x="1679954" y="3946502"/>
                  <a:ext cx="203023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56">
                  <a:extLst>
                    <a:ext uri="{FF2B5EF4-FFF2-40B4-BE49-F238E27FC236}">
                      <a16:creationId xmlns:a16="http://schemas.microsoft.com/office/drawing/2014/main" id="{95DBF9AF-79B0-F549-A7E3-49C4925E4759}"/>
                    </a:ext>
                  </a:extLst>
                </p:cNvPr>
                <p:cNvCxnSpPr/>
                <p:nvPr/>
              </p:nvCxnSpPr>
              <p:spPr>
                <a:xfrm>
                  <a:off x="1548230" y="3131054"/>
                  <a:ext cx="57101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52">
                  <a:extLst>
                    <a:ext uri="{FF2B5EF4-FFF2-40B4-BE49-F238E27FC236}">
                      <a16:creationId xmlns:a16="http://schemas.microsoft.com/office/drawing/2014/main" id="{C4CB8C40-9778-5E4D-96E9-A39FAACDD1AB}"/>
                    </a:ext>
                  </a:extLst>
                </p:cNvPr>
                <p:cNvCxnSpPr/>
                <p:nvPr/>
              </p:nvCxnSpPr>
              <p:spPr>
                <a:xfrm>
                  <a:off x="1607238" y="3132463"/>
                  <a:ext cx="145433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43">
                  <a:extLst>
                    <a:ext uri="{FF2B5EF4-FFF2-40B4-BE49-F238E27FC236}">
                      <a16:creationId xmlns:a16="http://schemas.microsoft.com/office/drawing/2014/main" id="{0E1BC040-BA3B-784C-A1AB-63307648533C}"/>
                    </a:ext>
                  </a:extLst>
                </p:cNvPr>
                <p:cNvCxnSpPr/>
                <p:nvPr/>
              </p:nvCxnSpPr>
              <p:spPr>
                <a:xfrm>
                  <a:off x="3164630" y="3130083"/>
                  <a:ext cx="738309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64">
                  <a:extLst>
                    <a:ext uri="{FF2B5EF4-FFF2-40B4-BE49-F238E27FC236}">
                      <a16:creationId xmlns:a16="http://schemas.microsoft.com/office/drawing/2014/main" id="{85C7E16D-9F6A-1347-8041-00B287C52BC3}"/>
                    </a:ext>
                  </a:extLst>
                </p:cNvPr>
                <p:cNvCxnSpPr>
                  <a:cxnSpLocks/>
                  <a:endCxn id="215" idx="0"/>
                </p:cNvCxnSpPr>
                <p:nvPr/>
              </p:nvCxnSpPr>
              <p:spPr>
                <a:xfrm>
                  <a:off x="817132" y="3018669"/>
                  <a:ext cx="4357164" cy="0"/>
                </a:xfrm>
                <a:prstGeom prst="line">
                  <a:avLst/>
                </a:prstGeom>
                <a:ln w="19050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15" name="Freeform 65">
                  <a:extLst>
                    <a:ext uri="{FF2B5EF4-FFF2-40B4-BE49-F238E27FC236}">
                      <a16:creationId xmlns:a16="http://schemas.microsoft.com/office/drawing/2014/main" id="{D54DC8E1-B033-DC42-AD56-025B7954D504}"/>
                    </a:ext>
                  </a:extLst>
                </p:cNvPr>
                <p:cNvSpPr/>
                <p:nvPr/>
              </p:nvSpPr>
              <p:spPr>
                <a:xfrm>
                  <a:off x="1515628" y="3018669"/>
                  <a:ext cx="3658668" cy="1310279"/>
                </a:xfrm>
                <a:custGeom>
                  <a:avLst/>
                  <a:gdLst>
                    <a:gd name="connsiteX0" fmla="*/ 6276975 w 6276975"/>
                    <a:gd name="connsiteY0" fmla="*/ 0 h 1309915"/>
                    <a:gd name="connsiteX1" fmla="*/ 3400425 w 6276975"/>
                    <a:gd name="connsiteY1" fmla="*/ 1123950 h 1309915"/>
                    <a:gd name="connsiteX2" fmla="*/ 600075 w 6276975"/>
                    <a:gd name="connsiteY2" fmla="*/ 1200150 h 1309915"/>
                    <a:gd name="connsiteX3" fmla="*/ 0 w 6276975"/>
                    <a:gd name="connsiteY3" fmla="*/ 28575 h 13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76975" h="1309915">
                      <a:moveTo>
                        <a:pt x="6276975" y="0"/>
                      </a:moveTo>
                      <a:cubicBezTo>
                        <a:pt x="5311775" y="461962"/>
                        <a:pt x="4346575" y="923925"/>
                        <a:pt x="3400425" y="1123950"/>
                      </a:cubicBezTo>
                      <a:cubicBezTo>
                        <a:pt x="2454275" y="1323975"/>
                        <a:pt x="1166813" y="1382713"/>
                        <a:pt x="600075" y="1200150"/>
                      </a:cubicBezTo>
                      <a:cubicBezTo>
                        <a:pt x="33337" y="1017587"/>
                        <a:pt x="271463" y="312738"/>
                        <a:pt x="0" y="28575"/>
                      </a:cubicBezTo>
                    </a:path>
                  </a:pathLst>
                </a:custGeom>
                <a:noFill/>
                <a:ln w="285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2000"/>
                </a:p>
              </p:txBody>
            </p:sp>
            <p:sp>
              <p:nvSpPr>
                <p:cNvPr id="216" name="Freeform 66">
                  <a:extLst>
                    <a:ext uri="{FF2B5EF4-FFF2-40B4-BE49-F238E27FC236}">
                      <a16:creationId xmlns:a16="http://schemas.microsoft.com/office/drawing/2014/main" id="{72F2757F-1A64-7B48-8AB8-98E972B85E2C}"/>
                    </a:ext>
                  </a:extLst>
                </p:cNvPr>
                <p:cNvSpPr/>
                <p:nvPr/>
              </p:nvSpPr>
              <p:spPr>
                <a:xfrm>
                  <a:off x="1581382" y="3065111"/>
                  <a:ext cx="2370287" cy="1042658"/>
                </a:xfrm>
                <a:custGeom>
                  <a:avLst/>
                  <a:gdLst>
                    <a:gd name="connsiteX0" fmla="*/ 4343400 w 4343400"/>
                    <a:gd name="connsiteY0" fmla="*/ 0 h 1483506"/>
                    <a:gd name="connsiteX1" fmla="*/ 3028950 w 4343400"/>
                    <a:gd name="connsiteY1" fmla="*/ 1028700 h 1483506"/>
                    <a:gd name="connsiteX2" fmla="*/ 790575 w 4343400"/>
                    <a:gd name="connsiteY2" fmla="*/ 1438275 h 1483506"/>
                    <a:gd name="connsiteX3" fmla="*/ 0 w 4343400"/>
                    <a:gd name="connsiteY3" fmla="*/ 19050 h 1483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3400" h="1483506">
                      <a:moveTo>
                        <a:pt x="4343400" y="0"/>
                      </a:moveTo>
                      <a:cubicBezTo>
                        <a:pt x="3982243" y="394494"/>
                        <a:pt x="3621087" y="788988"/>
                        <a:pt x="3028950" y="1028700"/>
                      </a:cubicBezTo>
                      <a:cubicBezTo>
                        <a:pt x="2436813" y="1268412"/>
                        <a:pt x="1295400" y="1606550"/>
                        <a:pt x="790575" y="1438275"/>
                      </a:cubicBezTo>
                      <a:cubicBezTo>
                        <a:pt x="285750" y="1270000"/>
                        <a:pt x="209550" y="311150"/>
                        <a:pt x="0" y="19050"/>
                      </a:cubicBezTo>
                    </a:path>
                  </a:pathLst>
                </a:cu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2000"/>
                </a:p>
              </p:txBody>
            </p:sp>
            <p:sp>
              <p:nvSpPr>
                <p:cNvPr id="221" name="Freeform 67">
                  <a:extLst>
                    <a:ext uri="{FF2B5EF4-FFF2-40B4-BE49-F238E27FC236}">
                      <a16:creationId xmlns:a16="http://schemas.microsoft.com/office/drawing/2014/main" id="{FB151D71-15EE-2A4D-824C-FC66A519BD28}"/>
                    </a:ext>
                  </a:extLst>
                </p:cNvPr>
                <p:cNvSpPr/>
                <p:nvPr/>
              </p:nvSpPr>
              <p:spPr>
                <a:xfrm>
                  <a:off x="1696839" y="3007091"/>
                  <a:ext cx="1615077" cy="769097"/>
                </a:xfrm>
                <a:custGeom>
                  <a:avLst/>
                  <a:gdLst>
                    <a:gd name="connsiteX0" fmla="*/ 3124200 w 3124200"/>
                    <a:gd name="connsiteY0" fmla="*/ 12700 h 1077004"/>
                    <a:gd name="connsiteX1" fmla="*/ 1974850 w 3124200"/>
                    <a:gd name="connsiteY1" fmla="*/ 603250 h 1077004"/>
                    <a:gd name="connsiteX2" fmla="*/ 533400 w 3124200"/>
                    <a:gd name="connsiteY2" fmla="*/ 1060450 h 1077004"/>
                    <a:gd name="connsiteX3" fmla="*/ 0 w 3124200"/>
                    <a:gd name="connsiteY3" fmla="*/ 0 h 1077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24200" h="1077004">
                      <a:moveTo>
                        <a:pt x="3124200" y="12700"/>
                      </a:moveTo>
                      <a:cubicBezTo>
                        <a:pt x="2765425" y="220662"/>
                        <a:pt x="2406650" y="428625"/>
                        <a:pt x="1974850" y="603250"/>
                      </a:cubicBezTo>
                      <a:cubicBezTo>
                        <a:pt x="1543050" y="777875"/>
                        <a:pt x="862542" y="1160992"/>
                        <a:pt x="533400" y="1060450"/>
                      </a:cubicBezTo>
                      <a:cubicBezTo>
                        <a:pt x="204258" y="959908"/>
                        <a:pt x="148167" y="198967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2000"/>
                </a:p>
              </p:txBody>
            </p:sp>
            <p:cxnSp>
              <p:nvCxnSpPr>
                <p:cNvPr id="222" name="Straight Connector 96">
                  <a:extLst>
                    <a:ext uri="{FF2B5EF4-FFF2-40B4-BE49-F238E27FC236}">
                      <a16:creationId xmlns:a16="http://schemas.microsoft.com/office/drawing/2014/main" id="{0063DED9-7AA6-0E41-B82B-F31DC7196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21101" y="3010233"/>
                  <a:ext cx="99394" cy="76824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Oval 43">
                  <a:extLst>
                    <a:ext uri="{FF2B5EF4-FFF2-40B4-BE49-F238E27FC236}">
                      <a16:creationId xmlns:a16="http://schemas.microsoft.com/office/drawing/2014/main" id="{7C5BFA9B-46E6-A745-A37F-C0A2BBFA3282}"/>
                    </a:ext>
                  </a:extLst>
                </p:cNvPr>
                <p:cNvSpPr/>
                <p:nvPr/>
              </p:nvSpPr>
              <p:spPr>
                <a:xfrm>
                  <a:off x="2099397" y="29809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24" name="Oval 72">
                  <a:extLst>
                    <a:ext uri="{FF2B5EF4-FFF2-40B4-BE49-F238E27FC236}">
                      <a16:creationId xmlns:a16="http://schemas.microsoft.com/office/drawing/2014/main" id="{2CAECE47-31C8-554A-AFDE-943E2516E565}"/>
                    </a:ext>
                  </a:extLst>
                </p:cNvPr>
                <p:cNvSpPr/>
                <p:nvPr/>
              </p:nvSpPr>
              <p:spPr>
                <a:xfrm>
                  <a:off x="2314552" y="2983284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cxnSp>
              <p:nvCxnSpPr>
                <p:cNvPr id="225" name="Straight Connector 39">
                  <a:extLst>
                    <a:ext uri="{FF2B5EF4-FFF2-40B4-BE49-F238E27FC236}">
                      <a16:creationId xmlns:a16="http://schemas.microsoft.com/office/drawing/2014/main" id="{282A1184-CAFB-3645-9DE3-B3541EB0B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6476" y="2172775"/>
                  <a:ext cx="0" cy="803243"/>
                </a:xfrm>
                <a:prstGeom prst="line">
                  <a:avLst/>
                </a:prstGeom>
                <a:ln w="3175">
                  <a:solidFill>
                    <a:schemeClr val="accent1"/>
                  </a:solidFill>
                  <a:prstDash val="lgDash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68">
                  <a:extLst>
                    <a:ext uri="{FF2B5EF4-FFF2-40B4-BE49-F238E27FC236}">
                      <a16:creationId xmlns:a16="http://schemas.microsoft.com/office/drawing/2014/main" id="{F37D81B5-A57C-634A-9649-BA49AF77A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8504" y="2172775"/>
                  <a:ext cx="0" cy="805611"/>
                </a:xfrm>
                <a:prstGeom prst="line">
                  <a:avLst/>
                </a:prstGeom>
                <a:ln w="3175">
                  <a:solidFill>
                    <a:schemeClr val="accent1"/>
                  </a:solidFill>
                  <a:prstDash val="lgDash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Oval 75">
                  <a:extLst>
                    <a:ext uri="{FF2B5EF4-FFF2-40B4-BE49-F238E27FC236}">
                      <a16:creationId xmlns:a16="http://schemas.microsoft.com/office/drawing/2014/main" id="{ED4453BD-F7D6-224C-B2FA-E15132FC0DA8}"/>
                    </a:ext>
                  </a:extLst>
                </p:cNvPr>
                <p:cNvSpPr/>
                <p:nvPr/>
              </p:nvSpPr>
              <p:spPr>
                <a:xfrm>
                  <a:off x="2510365" y="2980915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cxnSp>
              <p:nvCxnSpPr>
                <p:cNvPr id="228" name="Straight Connector 74">
                  <a:extLst>
                    <a:ext uri="{FF2B5EF4-FFF2-40B4-BE49-F238E27FC236}">
                      <a16:creationId xmlns:a16="http://schemas.microsoft.com/office/drawing/2014/main" id="{FE30DA70-B076-C943-9F66-E9220511B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6150" y="2575353"/>
                  <a:ext cx="0" cy="400664"/>
                </a:xfrm>
                <a:prstGeom prst="line">
                  <a:avLst/>
                </a:prstGeom>
                <a:ln w="3175">
                  <a:solidFill>
                    <a:schemeClr val="accent1"/>
                  </a:solidFill>
                  <a:prstDash val="lgDash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84">
                  <a:extLst>
                    <a:ext uri="{FF2B5EF4-FFF2-40B4-BE49-F238E27FC236}">
                      <a16:creationId xmlns:a16="http://schemas.microsoft.com/office/drawing/2014/main" id="{6EF574D6-D634-8544-A9F1-299E52604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8505" y="2457703"/>
                  <a:ext cx="181860" cy="0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83">
                  <a:extLst>
                    <a:ext uri="{FF2B5EF4-FFF2-40B4-BE49-F238E27FC236}">
                      <a16:creationId xmlns:a16="http://schemas.microsoft.com/office/drawing/2014/main" id="{E1A9963E-DE0F-CD40-BB01-0A4F84E4A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16476" y="2457703"/>
                  <a:ext cx="243795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>
                  <a:extLst>
                    <a:ext uri="{FF2B5EF4-FFF2-40B4-BE49-F238E27FC236}">
                      <a16:creationId xmlns:a16="http://schemas.microsoft.com/office/drawing/2014/main" id="{B02B0B9E-091C-2548-9D16-AC14E0BB4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6150" y="2810769"/>
                  <a:ext cx="205299" cy="0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CBA18DA3-708F-8F41-B38C-D473F30BA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16476" y="2810769"/>
                  <a:ext cx="433802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1" name="TextBox 110">
                      <a:extLst>
                        <a:ext uri="{FF2B5EF4-FFF2-40B4-BE49-F238E27FC236}">
                          <a16:creationId xmlns:a16="http://schemas.microsoft.com/office/drawing/2014/main" id="{F0F0E02F-63FF-9846-86DD-E7A3722142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44506" y="2181851"/>
                      <a:ext cx="38658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SG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SG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SG" dirty="0"/>
                    </a:p>
                  </p:txBody>
                </p:sp>
              </mc:Choice>
              <mc:Fallback xmlns="">
                <p:sp>
                  <p:nvSpPr>
                    <p:cNvPr id="91" name="TextBox 110">
                      <a:extLst>
                        <a:ext uri="{FF2B5EF4-FFF2-40B4-BE49-F238E27FC236}">
                          <a16:creationId xmlns:a16="http://schemas.microsoft.com/office/drawing/2014/main" id="{F0F0E02F-63FF-9846-86DD-E7A3722142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44506" y="2181851"/>
                      <a:ext cx="386581" cy="276999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 l="-12500" r="-3125"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2" name="TextBox 111">
                      <a:extLst>
                        <a:ext uri="{FF2B5EF4-FFF2-40B4-BE49-F238E27FC236}">
                          <a16:creationId xmlns:a16="http://schemas.microsoft.com/office/drawing/2014/main" id="{10B232FA-41ED-554E-87FE-0D073EFB5A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3224" y="2541958"/>
                      <a:ext cx="41395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SG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SG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SG" dirty="0"/>
                    </a:p>
                  </p:txBody>
                </p:sp>
              </mc:Choice>
              <mc:Fallback xmlns="">
                <p:sp>
                  <p:nvSpPr>
                    <p:cNvPr id="92" name="TextBox 111">
                      <a:extLst>
                        <a:ext uri="{FF2B5EF4-FFF2-40B4-BE49-F238E27FC236}">
                          <a16:creationId xmlns:a16="http://schemas.microsoft.com/office/drawing/2014/main" id="{10B232FA-41ED-554E-87FE-0D073EFB5AA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3224" y="2541958"/>
                      <a:ext cx="413959" cy="276999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 l="-11765" r="-2941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3" name="Rectangle 115">
                  <a:extLst>
                    <a:ext uri="{FF2B5EF4-FFF2-40B4-BE49-F238E27FC236}">
                      <a16:creationId xmlns:a16="http://schemas.microsoft.com/office/drawing/2014/main" id="{D084A29D-0BAC-984B-827F-C45475F24FBF}"/>
                    </a:ext>
                  </a:extLst>
                </p:cNvPr>
                <p:cNvSpPr/>
                <p:nvPr/>
              </p:nvSpPr>
              <p:spPr>
                <a:xfrm>
                  <a:off x="918719" y="2240115"/>
                  <a:ext cx="119381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Base point</a:t>
                  </a:r>
                  <a:endParaRPr lang="en-SG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44" name="Straight Connector 141">
                  <a:extLst>
                    <a:ext uri="{FF2B5EF4-FFF2-40B4-BE49-F238E27FC236}">
                      <a16:creationId xmlns:a16="http://schemas.microsoft.com/office/drawing/2014/main" id="{3820698B-399B-2B49-8B05-7A6DB738C43D}"/>
                    </a:ext>
                  </a:extLst>
                </p:cNvPr>
                <p:cNvCxnSpPr/>
                <p:nvPr/>
              </p:nvCxnSpPr>
              <p:spPr>
                <a:xfrm>
                  <a:off x="1752671" y="3130083"/>
                  <a:ext cx="1427791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158">
                  <a:extLst>
                    <a:ext uri="{FF2B5EF4-FFF2-40B4-BE49-F238E27FC236}">
                      <a16:creationId xmlns:a16="http://schemas.microsoft.com/office/drawing/2014/main" id="{2188AC92-AA3E-F842-AADC-55BC833268DC}"/>
                    </a:ext>
                  </a:extLst>
                </p:cNvPr>
                <p:cNvCxnSpPr/>
                <p:nvPr/>
              </p:nvCxnSpPr>
              <p:spPr>
                <a:xfrm>
                  <a:off x="1576780" y="3289804"/>
                  <a:ext cx="66353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159">
                  <a:extLst>
                    <a:ext uri="{FF2B5EF4-FFF2-40B4-BE49-F238E27FC236}">
                      <a16:creationId xmlns:a16="http://schemas.microsoft.com/office/drawing/2014/main" id="{0744C1DC-1613-DB4B-A464-36054FE5C7AA}"/>
                    </a:ext>
                  </a:extLst>
                </p:cNvPr>
                <p:cNvCxnSpPr/>
                <p:nvPr/>
              </p:nvCxnSpPr>
              <p:spPr>
                <a:xfrm>
                  <a:off x="1651085" y="3288833"/>
                  <a:ext cx="112714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161">
                  <a:extLst>
                    <a:ext uri="{FF2B5EF4-FFF2-40B4-BE49-F238E27FC236}">
                      <a16:creationId xmlns:a16="http://schemas.microsoft.com/office/drawing/2014/main" id="{7F3D6BFE-6D4C-A745-97AF-04AFBCABF887}"/>
                    </a:ext>
                  </a:extLst>
                </p:cNvPr>
                <p:cNvCxnSpPr/>
                <p:nvPr/>
              </p:nvCxnSpPr>
              <p:spPr>
                <a:xfrm>
                  <a:off x="2960910" y="3288833"/>
                  <a:ext cx="831698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162">
                  <a:extLst>
                    <a:ext uri="{FF2B5EF4-FFF2-40B4-BE49-F238E27FC236}">
                      <a16:creationId xmlns:a16="http://schemas.microsoft.com/office/drawing/2014/main" id="{350F3BDE-0CCD-FF48-BA63-1E2F955D9C14}"/>
                    </a:ext>
                  </a:extLst>
                </p:cNvPr>
                <p:cNvCxnSpPr/>
                <p:nvPr/>
              </p:nvCxnSpPr>
              <p:spPr>
                <a:xfrm>
                  <a:off x="1762481" y="3288833"/>
                  <a:ext cx="1198429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166">
                  <a:extLst>
                    <a:ext uri="{FF2B5EF4-FFF2-40B4-BE49-F238E27FC236}">
                      <a16:creationId xmlns:a16="http://schemas.microsoft.com/office/drawing/2014/main" id="{DCFB074B-1DA8-EF4F-8724-5DEDA3CB9690}"/>
                    </a:ext>
                  </a:extLst>
                </p:cNvPr>
                <p:cNvCxnSpPr/>
                <p:nvPr/>
              </p:nvCxnSpPr>
              <p:spPr>
                <a:xfrm>
                  <a:off x="2669164" y="3466633"/>
                  <a:ext cx="967075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167">
                  <a:extLst>
                    <a:ext uri="{FF2B5EF4-FFF2-40B4-BE49-F238E27FC236}">
                      <a16:creationId xmlns:a16="http://schemas.microsoft.com/office/drawing/2014/main" id="{C316B86E-B375-EC41-BF97-3CB9E1714BC7}"/>
                    </a:ext>
                  </a:extLst>
                </p:cNvPr>
                <p:cNvCxnSpPr/>
                <p:nvPr/>
              </p:nvCxnSpPr>
              <p:spPr>
                <a:xfrm>
                  <a:off x="1816964" y="3466633"/>
                  <a:ext cx="85242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170">
                  <a:extLst>
                    <a:ext uri="{FF2B5EF4-FFF2-40B4-BE49-F238E27FC236}">
                      <a16:creationId xmlns:a16="http://schemas.microsoft.com/office/drawing/2014/main" id="{C21DCEF4-67E5-9946-925D-20D8DD96E0DF}"/>
                    </a:ext>
                  </a:extLst>
                </p:cNvPr>
                <p:cNvCxnSpPr/>
                <p:nvPr/>
              </p:nvCxnSpPr>
              <p:spPr>
                <a:xfrm>
                  <a:off x="3497638" y="3622444"/>
                  <a:ext cx="907745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171">
                  <a:extLst>
                    <a:ext uri="{FF2B5EF4-FFF2-40B4-BE49-F238E27FC236}">
                      <a16:creationId xmlns:a16="http://schemas.microsoft.com/office/drawing/2014/main" id="{40014937-D683-8141-8A8F-B1213E49E662}"/>
                    </a:ext>
                  </a:extLst>
                </p:cNvPr>
                <p:cNvCxnSpPr/>
                <p:nvPr/>
              </p:nvCxnSpPr>
              <p:spPr>
                <a:xfrm>
                  <a:off x="2424183" y="3622444"/>
                  <a:ext cx="1073455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172">
                  <a:extLst>
                    <a:ext uri="{FF2B5EF4-FFF2-40B4-BE49-F238E27FC236}">
                      <a16:creationId xmlns:a16="http://schemas.microsoft.com/office/drawing/2014/main" id="{BE6B9F84-408C-974E-8671-44FD4DAD4F6E}"/>
                    </a:ext>
                  </a:extLst>
                </p:cNvPr>
                <p:cNvCxnSpPr/>
                <p:nvPr/>
              </p:nvCxnSpPr>
              <p:spPr>
                <a:xfrm>
                  <a:off x="1862208" y="3622444"/>
                  <a:ext cx="543817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181">
                  <a:extLst>
                    <a:ext uri="{FF2B5EF4-FFF2-40B4-BE49-F238E27FC236}">
                      <a16:creationId xmlns:a16="http://schemas.microsoft.com/office/drawing/2014/main" id="{AF2F7401-BC9B-584E-8A0A-711FFF016891}"/>
                    </a:ext>
                  </a:extLst>
                </p:cNvPr>
                <p:cNvCxnSpPr/>
                <p:nvPr/>
              </p:nvCxnSpPr>
              <p:spPr>
                <a:xfrm>
                  <a:off x="1882977" y="3945795"/>
                  <a:ext cx="978557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185">
                  <a:extLst>
                    <a:ext uri="{FF2B5EF4-FFF2-40B4-BE49-F238E27FC236}">
                      <a16:creationId xmlns:a16="http://schemas.microsoft.com/office/drawing/2014/main" id="{87A2D7AF-70A8-954A-915F-512FD4179104}"/>
                    </a:ext>
                  </a:extLst>
                </p:cNvPr>
                <p:cNvCxnSpPr>
                  <a:endCxn id="215" idx="1"/>
                </p:cNvCxnSpPr>
                <p:nvPr/>
              </p:nvCxnSpPr>
              <p:spPr>
                <a:xfrm>
                  <a:off x="1762481" y="4142931"/>
                  <a:ext cx="1735157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189">
                  <a:extLst>
                    <a:ext uri="{FF2B5EF4-FFF2-40B4-BE49-F238E27FC236}">
                      <a16:creationId xmlns:a16="http://schemas.microsoft.com/office/drawing/2014/main" id="{686571CF-C130-7D48-B327-34DE3FBE9F44}"/>
                    </a:ext>
                  </a:extLst>
                </p:cNvPr>
                <p:cNvCxnSpPr/>
                <p:nvPr/>
              </p:nvCxnSpPr>
              <p:spPr>
                <a:xfrm>
                  <a:off x="2026085" y="4281670"/>
                  <a:ext cx="910067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98">
                  <a:extLst>
                    <a:ext uri="{FF2B5EF4-FFF2-40B4-BE49-F238E27FC236}">
                      <a16:creationId xmlns:a16="http://schemas.microsoft.com/office/drawing/2014/main" id="{77AD01D0-418D-F84F-BC50-C194B65E6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6025" y="3009384"/>
                  <a:ext cx="120125" cy="1319564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97">
                  <a:extLst>
                    <a:ext uri="{FF2B5EF4-FFF2-40B4-BE49-F238E27FC236}">
                      <a16:creationId xmlns:a16="http://schemas.microsoft.com/office/drawing/2014/main" id="{199AE025-2648-0C42-A96C-AC99A6FFB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0852" y="3006143"/>
                  <a:ext cx="146621" cy="1101626"/>
                </a:xfrm>
                <a:prstGeom prst="line">
                  <a:avLst/>
                </a:prstGeom>
                <a:ln w="127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线连接符 109">
                  <a:extLst>
                    <a:ext uri="{FF2B5EF4-FFF2-40B4-BE49-F238E27FC236}">
                      <a16:creationId xmlns:a16="http://schemas.microsoft.com/office/drawing/2014/main" id="{846EE9CB-9D7A-3841-B255-EEFE5BF4A56E}"/>
                    </a:ext>
                  </a:extLst>
                </p:cNvPr>
                <p:cNvCxnSpPr>
                  <a:cxnSpLocks/>
                  <a:endCxn id="223" idx="1"/>
                </p:cNvCxnSpPr>
                <p:nvPr/>
              </p:nvCxnSpPr>
              <p:spPr>
                <a:xfrm>
                  <a:off x="1758602" y="2572076"/>
                  <a:ext cx="347490" cy="415535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TextBox 241">
                <a:extLst>
                  <a:ext uri="{FF2B5EF4-FFF2-40B4-BE49-F238E27FC236}">
                    <a16:creationId xmlns:a16="http://schemas.microsoft.com/office/drawing/2014/main" id="{C85A9E0A-D93A-6A47-A0F0-777FB1E6CB9B}"/>
                  </a:ext>
                </a:extLst>
              </p:cNvPr>
              <p:cNvSpPr txBox="1"/>
              <p:nvPr/>
            </p:nvSpPr>
            <p:spPr>
              <a:xfrm>
                <a:off x="564068" y="2297180"/>
                <a:ext cx="1619183" cy="408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i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Free surface</a:t>
                </a:r>
                <a:endParaRPr lang="en-SG" sz="2000" i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4" name="Straight Arrow Connector 30">
                <a:extLst>
                  <a:ext uri="{FF2B5EF4-FFF2-40B4-BE49-F238E27FC236}">
                    <a16:creationId xmlns:a16="http://schemas.microsoft.com/office/drawing/2014/main" id="{FEDDA51C-B2E3-1949-9F0D-52BD3AE79C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8667" y="2321129"/>
                <a:ext cx="0" cy="312035"/>
              </a:xfrm>
              <a:prstGeom prst="straightConnector1">
                <a:avLst/>
              </a:prstGeom>
              <a:ln w="6350" cap="sq" cmpd="sng" algn="ctr">
                <a:solidFill>
                  <a:schemeClr val="accent5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319" name="TextBox 320">
              <a:extLst>
                <a:ext uri="{FF2B5EF4-FFF2-40B4-BE49-F238E27FC236}">
                  <a16:creationId xmlns:a16="http://schemas.microsoft.com/office/drawing/2014/main" id="{AE2F68DD-E2D0-C94F-ABD5-B2B59ADC2D1C}"/>
                </a:ext>
              </a:extLst>
            </p:cNvPr>
            <p:cNvSpPr txBox="1"/>
            <p:nvPr/>
          </p:nvSpPr>
          <p:spPr>
            <a:xfrm>
              <a:off x="5664259" y="831956"/>
              <a:ext cx="38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Longitudinal symmetric plane</a:t>
              </a:r>
              <a:endParaRPr lang="en-SG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86544" y="3973086"/>
            <a:ext cx="10056404" cy="2509117"/>
            <a:chOff x="2486544" y="3973086"/>
            <a:chExt cx="10056404" cy="25091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TextBox 320">
                  <a:extLst>
                    <a:ext uri="{FF2B5EF4-FFF2-40B4-BE49-F238E27FC236}">
                      <a16:creationId xmlns:a16="http://schemas.microsoft.com/office/drawing/2014/main" id="{3D326AAD-21DA-354E-A141-5D18FEDE5588}"/>
                    </a:ext>
                  </a:extLst>
                </p:cNvPr>
                <p:cNvSpPr txBox="1"/>
                <p:nvPr/>
              </p:nvSpPr>
              <p:spPr>
                <a:xfrm>
                  <a:off x="2486544" y="6073413"/>
                  <a:ext cx="289868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zh-CN" sz="2000" b="1" i="1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 variables: </a:t>
                  </a:r>
                  <a14:m>
                    <m:oMath xmlns:m="http://schemas.openxmlformats.org/officeDocument/2006/math">
                      <m:r>
                        <a:rPr lang="en-US" altLang="zh-CN" sz="2000" b="1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altLang="zh-CN" sz="2000" b="1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 b="1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zh-CN" altLang="en-US" sz="2000" b="1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US" altLang="zh-CN" sz="2000" b="1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000" b="1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𝑳</m:t>
                      </m:r>
                    </m:oMath>
                  </a14:m>
                  <a:endParaRPr lang="en-SG" sz="20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4" name="TextBox 320">
                  <a:extLst>
                    <a:ext uri="{FF2B5EF4-FFF2-40B4-BE49-F238E27FC236}">
                      <a16:creationId xmlns:a16="http://schemas.microsoft.com/office/drawing/2014/main" id="{3D326AAD-21DA-354E-A141-5D18FEDE55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544" y="6073413"/>
                  <a:ext cx="2898684" cy="400110"/>
                </a:xfrm>
                <a:prstGeom prst="rect">
                  <a:avLst/>
                </a:prstGeom>
                <a:blipFill>
                  <a:blip r:embed="rId49"/>
                  <a:stretch>
                    <a:fillRect l="-2316" t="-7576" b="-2575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5" name="Group 264"/>
            <p:cNvGrpSpPr/>
            <p:nvPr/>
          </p:nvGrpSpPr>
          <p:grpSpPr>
            <a:xfrm>
              <a:off x="5650902" y="3973086"/>
              <a:ext cx="6892046" cy="2509117"/>
              <a:chOff x="5515854" y="762397"/>
              <a:chExt cx="6892046" cy="2299216"/>
            </a:xfrm>
          </p:grpSpPr>
          <p:grpSp>
            <p:nvGrpSpPr>
              <p:cNvPr id="266" name="Group 331">
                <a:extLst>
                  <a:ext uri="{FF2B5EF4-FFF2-40B4-BE49-F238E27FC236}">
                    <a16:creationId xmlns:a16="http://schemas.microsoft.com/office/drawing/2014/main" id="{487FFB80-C85F-EC47-B00F-264EAC331A83}"/>
                  </a:ext>
                </a:extLst>
              </p:cNvPr>
              <p:cNvGrpSpPr/>
              <p:nvPr/>
            </p:nvGrpSpPr>
            <p:grpSpPr>
              <a:xfrm>
                <a:off x="5515854" y="1139327"/>
                <a:ext cx="6892046" cy="1922286"/>
                <a:chOff x="4783510" y="291049"/>
                <a:chExt cx="6659256" cy="1922286"/>
              </a:xfrm>
            </p:grpSpPr>
            <p:pic>
              <p:nvPicPr>
                <p:cNvPr id="277" name="Picture 87">
                  <a:extLst>
                    <a:ext uri="{FF2B5EF4-FFF2-40B4-BE49-F238E27FC236}">
                      <a16:creationId xmlns:a16="http://schemas.microsoft.com/office/drawing/2014/main" id="{04D4CC40-0FEF-1E49-B117-52DA5DC4D1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83510" y="291049"/>
                  <a:ext cx="5288484" cy="1417581"/>
                </a:xfrm>
                <a:prstGeom prst="rect">
                  <a:avLst/>
                </a:prstGeom>
              </p:spPr>
            </p:pic>
            <p:cxnSp>
              <p:nvCxnSpPr>
                <p:cNvPr id="278" name="Straight Connector 2">
                  <a:extLst>
                    <a:ext uri="{FF2B5EF4-FFF2-40B4-BE49-F238E27FC236}">
                      <a16:creationId xmlns:a16="http://schemas.microsoft.com/office/drawing/2014/main" id="{0920BC30-51D8-7948-B771-B8E22E5466F0}"/>
                    </a:ext>
                  </a:extLst>
                </p:cNvPr>
                <p:cNvCxnSpPr/>
                <p:nvPr/>
              </p:nvCxnSpPr>
              <p:spPr>
                <a:xfrm>
                  <a:off x="5566804" y="1216451"/>
                  <a:ext cx="360401" cy="644564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5">
                  <a:extLst>
                    <a:ext uri="{FF2B5EF4-FFF2-40B4-BE49-F238E27FC236}">
                      <a16:creationId xmlns:a16="http://schemas.microsoft.com/office/drawing/2014/main" id="{EFA174A4-3A81-7E43-856C-F811B91E2424}"/>
                    </a:ext>
                  </a:extLst>
                </p:cNvPr>
                <p:cNvCxnSpPr/>
                <p:nvPr/>
              </p:nvCxnSpPr>
              <p:spPr>
                <a:xfrm flipH="1">
                  <a:off x="5927205" y="1282361"/>
                  <a:ext cx="108200" cy="596455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36">
                  <a:extLst>
                    <a:ext uri="{FF2B5EF4-FFF2-40B4-BE49-F238E27FC236}">
                      <a16:creationId xmlns:a16="http://schemas.microsoft.com/office/drawing/2014/main" id="{6C21041D-6D95-2D42-AADC-D4C92644C018}"/>
                    </a:ext>
                  </a:extLst>
                </p:cNvPr>
                <p:cNvCxnSpPr/>
                <p:nvPr/>
              </p:nvCxnSpPr>
              <p:spPr>
                <a:xfrm flipH="1">
                  <a:off x="5923922" y="1443200"/>
                  <a:ext cx="424904" cy="435616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Rectangle 41">
                  <a:extLst>
                    <a:ext uri="{FF2B5EF4-FFF2-40B4-BE49-F238E27FC236}">
                      <a16:creationId xmlns:a16="http://schemas.microsoft.com/office/drawing/2014/main" id="{CBD5E908-A661-394E-B4C0-D9791FD6B4DA}"/>
                    </a:ext>
                  </a:extLst>
                </p:cNvPr>
                <p:cNvSpPr/>
                <p:nvPr/>
              </p:nvSpPr>
              <p:spPr>
                <a:xfrm>
                  <a:off x="5439005" y="1844003"/>
                  <a:ext cx="230776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i="1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Fitting reference line</a:t>
                  </a:r>
                  <a:endParaRPr lang="en-SG" i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2" name="Rectangle 91">
                  <a:extLst>
                    <a:ext uri="{FF2B5EF4-FFF2-40B4-BE49-F238E27FC236}">
                      <a16:creationId xmlns:a16="http://schemas.microsoft.com/office/drawing/2014/main" id="{018FB437-320F-D24E-AB67-46B95C3DBA74}"/>
                    </a:ext>
                  </a:extLst>
                </p:cNvPr>
                <p:cNvSpPr/>
                <p:nvPr/>
              </p:nvSpPr>
              <p:spPr>
                <a:xfrm>
                  <a:off x="10269967" y="815173"/>
                  <a:ext cx="117279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 </a:t>
                  </a:r>
                  <a:r>
                    <a:rPr lang="en-US" altLang="zh-CN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layers</a:t>
                  </a:r>
                  <a:endParaRPr lang="en-SG" i="1" dirty="0"/>
                </a:p>
              </p:txBody>
            </p:sp>
            <p:cxnSp>
              <p:nvCxnSpPr>
                <p:cNvPr id="283" name="Straight Connector 3">
                  <a:extLst>
                    <a:ext uri="{FF2B5EF4-FFF2-40B4-BE49-F238E27FC236}">
                      <a16:creationId xmlns:a16="http://schemas.microsoft.com/office/drawing/2014/main" id="{25EB3434-F8C9-B44A-8B75-381DC3527200}"/>
                    </a:ext>
                  </a:extLst>
                </p:cNvPr>
                <p:cNvCxnSpPr/>
                <p:nvPr/>
              </p:nvCxnSpPr>
              <p:spPr>
                <a:xfrm>
                  <a:off x="9986269" y="743546"/>
                  <a:ext cx="185900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69">
                  <a:extLst>
                    <a:ext uri="{FF2B5EF4-FFF2-40B4-BE49-F238E27FC236}">
                      <a16:creationId xmlns:a16="http://schemas.microsoft.com/office/drawing/2014/main" id="{48A87E09-84D9-F741-8728-620461258745}"/>
                    </a:ext>
                  </a:extLst>
                </p:cNvPr>
                <p:cNvCxnSpPr/>
                <p:nvPr/>
              </p:nvCxnSpPr>
              <p:spPr>
                <a:xfrm>
                  <a:off x="7251155" y="1676357"/>
                  <a:ext cx="2921014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92">
                  <a:extLst>
                    <a:ext uri="{FF2B5EF4-FFF2-40B4-BE49-F238E27FC236}">
                      <a16:creationId xmlns:a16="http://schemas.microsoft.com/office/drawing/2014/main" id="{F0D9C374-F1B8-B44D-8C11-DB91E8FDFBDA}"/>
                    </a:ext>
                  </a:extLst>
                </p:cNvPr>
                <p:cNvCxnSpPr/>
                <p:nvPr/>
              </p:nvCxnSpPr>
              <p:spPr>
                <a:xfrm>
                  <a:off x="7586663" y="1615167"/>
                  <a:ext cx="2585506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93">
                  <a:extLst>
                    <a:ext uri="{FF2B5EF4-FFF2-40B4-BE49-F238E27FC236}">
                      <a16:creationId xmlns:a16="http://schemas.microsoft.com/office/drawing/2014/main" id="{02A2E95B-B90A-2443-81D9-469EE97EE8CB}"/>
                    </a:ext>
                  </a:extLst>
                </p:cNvPr>
                <p:cNvCxnSpPr/>
                <p:nvPr/>
              </p:nvCxnSpPr>
              <p:spPr>
                <a:xfrm>
                  <a:off x="7959185" y="1550364"/>
                  <a:ext cx="2525090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94">
                  <a:extLst>
                    <a:ext uri="{FF2B5EF4-FFF2-40B4-BE49-F238E27FC236}">
                      <a16:creationId xmlns:a16="http://schemas.microsoft.com/office/drawing/2014/main" id="{DA91FBE0-3F28-BB4D-B65A-820EC638100F}"/>
                    </a:ext>
                  </a:extLst>
                </p:cNvPr>
                <p:cNvCxnSpPr/>
                <p:nvPr/>
              </p:nvCxnSpPr>
              <p:spPr>
                <a:xfrm>
                  <a:off x="8301651" y="1483689"/>
                  <a:ext cx="2182624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95">
                  <a:extLst>
                    <a:ext uri="{FF2B5EF4-FFF2-40B4-BE49-F238E27FC236}">
                      <a16:creationId xmlns:a16="http://schemas.microsoft.com/office/drawing/2014/main" id="{56C90771-FBAF-D745-ADC8-A70A4547006C}"/>
                    </a:ext>
                  </a:extLst>
                </p:cNvPr>
                <p:cNvCxnSpPr/>
                <p:nvPr/>
              </p:nvCxnSpPr>
              <p:spPr>
                <a:xfrm>
                  <a:off x="8447640" y="1419027"/>
                  <a:ext cx="1727770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101">
                  <a:extLst>
                    <a:ext uri="{FF2B5EF4-FFF2-40B4-BE49-F238E27FC236}">
                      <a16:creationId xmlns:a16="http://schemas.microsoft.com/office/drawing/2014/main" id="{EDCAC1A0-F51C-FC45-B841-6D413D3600A3}"/>
                    </a:ext>
                  </a:extLst>
                </p:cNvPr>
                <p:cNvCxnSpPr/>
                <p:nvPr/>
              </p:nvCxnSpPr>
              <p:spPr>
                <a:xfrm>
                  <a:off x="8636794" y="1349950"/>
                  <a:ext cx="1535375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103">
                  <a:extLst>
                    <a:ext uri="{FF2B5EF4-FFF2-40B4-BE49-F238E27FC236}">
                      <a16:creationId xmlns:a16="http://schemas.microsoft.com/office/drawing/2014/main" id="{4C45B2E4-6ED9-2F45-9C64-D3734BCBCDF0}"/>
                    </a:ext>
                  </a:extLst>
                </p:cNvPr>
                <p:cNvCxnSpPr/>
                <p:nvPr/>
              </p:nvCxnSpPr>
              <p:spPr>
                <a:xfrm>
                  <a:off x="8915400" y="1282361"/>
                  <a:ext cx="1256769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105">
                  <a:extLst>
                    <a:ext uri="{FF2B5EF4-FFF2-40B4-BE49-F238E27FC236}">
                      <a16:creationId xmlns:a16="http://schemas.microsoft.com/office/drawing/2014/main" id="{0D369E6F-F9B0-B74A-B47B-E976280A9E09}"/>
                    </a:ext>
                  </a:extLst>
                </p:cNvPr>
                <p:cNvCxnSpPr/>
                <p:nvPr/>
              </p:nvCxnSpPr>
              <p:spPr>
                <a:xfrm>
                  <a:off x="9102725" y="1218810"/>
                  <a:ext cx="1069444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107">
                  <a:extLst>
                    <a:ext uri="{FF2B5EF4-FFF2-40B4-BE49-F238E27FC236}">
                      <a16:creationId xmlns:a16="http://schemas.microsoft.com/office/drawing/2014/main" id="{D956C6DA-9E14-B241-AFC1-6796D314C3D5}"/>
                    </a:ext>
                  </a:extLst>
                </p:cNvPr>
                <p:cNvCxnSpPr/>
                <p:nvPr/>
              </p:nvCxnSpPr>
              <p:spPr>
                <a:xfrm>
                  <a:off x="9272873" y="1150373"/>
                  <a:ext cx="899296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109">
                  <a:extLst>
                    <a:ext uri="{FF2B5EF4-FFF2-40B4-BE49-F238E27FC236}">
                      <a16:creationId xmlns:a16="http://schemas.microsoft.com/office/drawing/2014/main" id="{DA01472E-4AAC-9E47-847E-37F8322CD1E3}"/>
                    </a:ext>
                  </a:extLst>
                </p:cNvPr>
                <p:cNvCxnSpPr/>
                <p:nvPr/>
              </p:nvCxnSpPr>
              <p:spPr>
                <a:xfrm>
                  <a:off x="9398000" y="1090842"/>
                  <a:ext cx="774169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112">
                  <a:extLst>
                    <a:ext uri="{FF2B5EF4-FFF2-40B4-BE49-F238E27FC236}">
                      <a16:creationId xmlns:a16="http://schemas.microsoft.com/office/drawing/2014/main" id="{A59DFB99-9376-464D-AF3C-88EDAAFCCB99}"/>
                    </a:ext>
                  </a:extLst>
                </p:cNvPr>
                <p:cNvCxnSpPr/>
                <p:nvPr/>
              </p:nvCxnSpPr>
              <p:spPr>
                <a:xfrm>
                  <a:off x="9486900" y="1024167"/>
                  <a:ext cx="685269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113">
                  <a:extLst>
                    <a:ext uri="{FF2B5EF4-FFF2-40B4-BE49-F238E27FC236}">
                      <a16:creationId xmlns:a16="http://schemas.microsoft.com/office/drawing/2014/main" id="{D2E6E0A4-92C5-2C4A-A354-00EC5C501DA9}"/>
                    </a:ext>
                  </a:extLst>
                </p:cNvPr>
                <p:cNvCxnSpPr/>
                <p:nvPr/>
              </p:nvCxnSpPr>
              <p:spPr>
                <a:xfrm>
                  <a:off x="9582150" y="951242"/>
                  <a:ext cx="590019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116">
                  <a:extLst>
                    <a:ext uri="{FF2B5EF4-FFF2-40B4-BE49-F238E27FC236}">
                      <a16:creationId xmlns:a16="http://schemas.microsoft.com/office/drawing/2014/main" id="{49B9A5EF-F446-1941-A8BB-B5F915AE82D0}"/>
                    </a:ext>
                  </a:extLst>
                </p:cNvPr>
                <p:cNvCxnSpPr/>
                <p:nvPr/>
              </p:nvCxnSpPr>
              <p:spPr>
                <a:xfrm>
                  <a:off x="9700194" y="884040"/>
                  <a:ext cx="471975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117">
                  <a:extLst>
                    <a:ext uri="{FF2B5EF4-FFF2-40B4-BE49-F238E27FC236}">
                      <a16:creationId xmlns:a16="http://schemas.microsoft.com/office/drawing/2014/main" id="{DCD0E4F0-EF78-E447-9EE0-DDCD21E95789}"/>
                    </a:ext>
                  </a:extLst>
                </p:cNvPr>
                <p:cNvCxnSpPr/>
                <p:nvPr/>
              </p:nvCxnSpPr>
              <p:spPr>
                <a:xfrm>
                  <a:off x="9833869" y="819746"/>
                  <a:ext cx="338300" cy="0"/>
                </a:xfrm>
                <a:prstGeom prst="line">
                  <a:avLst/>
                </a:prstGeom>
                <a:ln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Right Brace 313">
                  <a:extLst>
                    <a:ext uri="{FF2B5EF4-FFF2-40B4-BE49-F238E27FC236}">
                      <a16:creationId xmlns:a16="http://schemas.microsoft.com/office/drawing/2014/main" id="{BCA28A6A-E975-0244-94ED-A5498F1F3523}"/>
                    </a:ext>
                  </a:extLst>
                </p:cNvPr>
                <p:cNvSpPr/>
                <p:nvPr/>
              </p:nvSpPr>
              <p:spPr>
                <a:xfrm>
                  <a:off x="10147631" y="743546"/>
                  <a:ext cx="122336" cy="932811"/>
                </a:xfrm>
                <a:prstGeom prst="rightBrace">
                  <a:avLst>
                    <a:gd name="adj1" fmla="val 31169"/>
                    <a:gd name="adj2" fmla="val 28302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cxnSp>
              <p:nvCxnSpPr>
                <p:cNvPr id="315" name="Straight Connector 79">
                  <a:extLst>
                    <a:ext uri="{FF2B5EF4-FFF2-40B4-BE49-F238E27FC236}">
                      <a16:creationId xmlns:a16="http://schemas.microsoft.com/office/drawing/2014/main" id="{BBE79A3F-CEB2-2A49-A7E6-82E3D7819DB2}"/>
                    </a:ext>
                  </a:extLst>
                </p:cNvPr>
                <p:cNvCxnSpPr/>
                <p:nvPr/>
              </p:nvCxnSpPr>
              <p:spPr>
                <a:xfrm>
                  <a:off x="10346163" y="1483689"/>
                  <a:ext cx="0" cy="66675"/>
                </a:xfrm>
                <a:prstGeom prst="line">
                  <a:avLst/>
                </a:prstGeom>
                <a:ln w="31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Arrow Connector 81">
                  <a:extLst>
                    <a:ext uri="{FF2B5EF4-FFF2-40B4-BE49-F238E27FC236}">
                      <a16:creationId xmlns:a16="http://schemas.microsoft.com/office/drawing/2014/main" id="{039FBD94-8A5C-2C4A-9EB3-A20EF435C712}"/>
                    </a:ext>
                  </a:extLst>
                </p:cNvPr>
                <p:cNvCxnSpPr/>
                <p:nvPr/>
              </p:nvCxnSpPr>
              <p:spPr>
                <a:xfrm flipV="1">
                  <a:off x="10346163" y="1552710"/>
                  <a:ext cx="0" cy="243870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Arrow Connector 139">
                  <a:extLst>
                    <a:ext uri="{FF2B5EF4-FFF2-40B4-BE49-F238E27FC236}">
                      <a16:creationId xmlns:a16="http://schemas.microsoft.com/office/drawing/2014/main" id="{72C1ACA4-863D-2840-8C12-24F1A41BA22B}"/>
                    </a:ext>
                  </a:extLst>
                </p:cNvPr>
                <p:cNvCxnSpPr/>
                <p:nvPr/>
              </p:nvCxnSpPr>
              <p:spPr>
                <a:xfrm>
                  <a:off x="10346163" y="1301552"/>
                  <a:ext cx="0" cy="182137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Rectangle 144">
                  <a:extLst>
                    <a:ext uri="{FF2B5EF4-FFF2-40B4-BE49-F238E27FC236}">
                      <a16:creationId xmlns:a16="http://schemas.microsoft.com/office/drawing/2014/main" id="{EB541C12-13B2-074D-ACE6-B36D2AE01F8C}"/>
                    </a:ext>
                  </a:extLst>
                </p:cNvPr>
                <p:cNvSpPr/>
                <p:nvPr/>
              </p:nvSpPr>
              <p:spPr>
                <a:xfrm>
                  <a:off x="8967047" y="1724416"/>
                  <a:ext cx="207194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i="1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Fixed layer distance</a:t>
                  </a:r>
                  <a:endParaRPr lang="en-SG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68" name="Rectangle 91">
                <a:extLst>
                  <a:ext uri="{FF2B5EF4-FFF2-40B4-BE49-F238E27FC236}">
                    <a16:creationId xmlns:a16="http://schemas.microsoft.com/office/drawing/2014/main" id="{1645F1F2-3158-1F45-9496-4B913BD7F023}"/>
                  </a:ext>
                </a:extLst>
              </p:cNvPr>
              <p:cNvSpPr/>
              <p:nvPr/>
            </p:nvSpPr>
            <p:spPr>
              <a:xfrm>
                <a:off x="8051358" y="873455"/>
                <a:ext cx="297662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Combination of the isotherms</a:t>
                </a:r>
                <a:endParaRPr lang="en-SG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9" name="TextBox 295">
                <a:extLst>
                  <a:ext uri="{FF2B5EF4-FFF2-40B4-BE49-F238E27FC236}">
                    <a16:creationId xmlns:a16="http://schemas.microsoft.com/office/drawing/2014/main" id="{AE2B198F-BDE3-004B-AEE1-1866409D680E}"/>
                  </a:ext>
                </a:extLst>
              </p:cNvPr>
              <p:cNvSpPr txBox="1"/>
              <p:nvPr/>
            </p:nvSpPr>
            <p:spPr>
              <a:xfrm>
                <a:off x="5590619" y="795868"/>
                <a:ext cx="1282781" cy="366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 view</a:t>
                </a:r>
                <a:endParaRPr lang="en-SG" sz="20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0" name="Group 69">
                <a:extLst>
                  <a:ext uri="{FF2B5EF4-FFF2-40B4-BE49-F238E27FC236}">
                    <a16:creationId xmlns:a16="http://schemas.microsoft.com/office/drawing/2014/main" id="{2424E6F3-607E-324E-90E3-6884AD0199CC}"/>
                  </a:ext>
                </a:extLst>
              </p:cNvPr>
              <p:cNvGrpSpPr/>
              <p:nvPr/>
            </p:nvGrpSpPr>
            <p:grpSpPr>
              <a:xfrm>
                <a:off x="10899218" y="762397"/>
                <a:ext cx="794002" cy="958203"/>
                <a:chOff x="-501817" y="3696168"/>
                <a:chExt cx="794002" cy="958203"/>
              </a:xfrm>
            </p:grpSpPr>
            <p:cxnSp>
              <p:nvCxnSpPr>
                <p:cNvPr id="271" name="Straight Arrow Connector 70">
                  <a:extLst>
                    <a:ext uri="{FF2B5EF4-FFF2-40B4-BE49-F238E27FC236}">
                      <a16:creationId xmlns:a16="http://schemas.microsoft.com/office/drawing/2014/main" id="{8E3D0ECF-6209-A24B-8716-09B1F31F4808}"/>
                    </a:ext>
                  </a:extLst>
                </p:cNvPr>
                <p:cNvCxnSpPr/>
                <p:nvPr/>
              </p:nvCxnSpPr>
              <p:spPr>
                <a:xfrm flipH="1">
                  <a:off x="10513" y="4327911"/>
                  <a:ext cx="138632" cy="2084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Arrow Connector 71">
                  <a:extLst>
                    <a:ext uri="{FF2B5EF4-FFF2-40B4-BE49-F238E27FC236}">
                      <a16:creationId xmlns:a16="http://schemas.microsoft.com/office/drawing/2014/main" id="{E93F0E97-4794-854C-88C7-A6C7F411BC95}"/>
                    </a:ext>
                  </a:extLst>
                </p:cNvPr>
                <p:cNvCxnSpPr/>
                <p:nvPr/>
              </p:nvCxnSpPr>
              <p:spPr>
                <a:xfrm flipH="1">
                  <a:off x="-311457" y="4315211"/>
                  <a:ext cx="46060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Arrow Connector 72">
                  <a:extLst>
                    <a:ext uri="{FF2B5EF4-FFF2-40B4-BE49-F238E27FC236}">
                      <a16:creationId xmlns:a16="http://schemas.microsoft.com/office/drawing/2014/main" id="{36C3E15B-8086-5344-9671-4B3AD17176FB}"/>
                    </a:ext>
                  </a:extLst>
                </p:cNvPr>
                <p:cNvCxnSpPr/>
                <p:nvPr/>
              </p:nvCxnSpPr>
              <p:spPr>
                <a:xfrm flipV="1">
                  <a:off x="149145" y="3907951"/>
                  <a:ext cx="0" cy="4199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TextBox 73">
                  <a:extLst>
                    <a:ext uri="{FF2B5EF4-FFF2-40B4-BE49-F238E27FC236}">
                      <a16:creationId xmlns:a16="http://schemas.microsoft.com/office/drawing/2014/main" id="{B080E1EB-280D-1B4D-A28A-D1035627AD75}"/>
                    </a:ext>
                  </a:extLst>
                </p:cNvPr>
                <p:cNvSpPr txBox="1"/>
                <p:nvPr/>
              </p:nvSpPr>
              <p:spPr>
                <a:xfrm>
                  <a:off x="53157" y="4254261"/>
                  <a:ext cx="239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5" name="TextBox 74">
                  <a:extLst>
                    <a:ext uri="{FF2B5EF4-FFF2-40B4-BE49-F238E27FC236}">
                      <a16:creationId xmlns:a16="http://schemas.microsoft.com/office/drawing/2014/main" id="{34F944CF-FB9D-334E-9C22-4C49FEC1D359}"/>
                    </a:ext>
                  </a:extLst>
                </p:cNvPr>
                <p:cNvSpPr txBox="1"/>
                <p:nvPr/>
              </p:nvSpPr>
              <p:spPr>
                <a:xfrm>
                  <a:off x="-501817" y="4171652"/>
                  <a:ext cx="2575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6" name="TextBox 75">
                  <a:extLst>
                    <a:ext uri="{FF2B5EF4-FFF2-40B4-BE49-F238E27FC236}">
                      <a16:creationId xmlns:a16="http://schemas.microsoft.com/office/drawing/2014/main" id="{98EAD087-111A-1347-88E7-5AA07C782AA0}"/>
                    </a:ext>
                  </a:extLst>
                </p:cNvPr>
                <p:cNvSpPr txBox="1"/>
                <p:nvPr/>
              </p:nvSpPr>
              <p:spPr>
                <a:xfrm>
                  <a:off x="-66794" y="3696168"/>
                  <a:ext cx="2575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SG" sz="20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306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245882" y="794731"/>
            <a:ext cx="464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of the reference lines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60537" y="1803785"/>
            <a:ext cx="469458" cy="876636"/>
            <a:chOff x="7038248" y="3150976"/>
            <a:chExt cx="469458" cy="876636"/>
          </a:xfrm>
        </p:grpSpPr>
        <p:cxnSp>
          <p:nvCxnSpPr>
            <p:cNvPr id="219" name="Straight Arrow Connector 270">
              <a:extLst>
                <a:ext uri="{FF2B5EF4-FFF2-40B4-BE49-F238E27FC236}">
                  <a16:creationId xmlns:a16="http://schemas.microsoft.com/office/drawing/2014/main" id="{B9792A11-CDB4-5B4F-AC80-25871BB3C149}"/>
                </a:ext>
              </a:extLst>
            </p:cNvPr>
            <p:cNvCxnSpPr/>
            <p:nvPr/>
          </p:nvCxnSpPr>
          <p:spPr>
            <a:xfrm flipH="1">
              <a:off x="7121413" y="3704472"/>
              <a:ext cx="363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71">
              <a:extLst>
                <a:ext uri="{FF2B5EF4-FFF2-40B4-BE49-F238E27FC236}">
                  <a16:creationId xmlns:a16="http://schemas.microsoft.com/office/drawing/2014/main" id="{E9096FE0-E6C5-7B46-A398-88937C7C963B}"/>
                </a:ext>
              </a:extLst>
            </p:cNvPr>
            <p:cNvCxnSpPr/>
            <p:nvPr/>
          </p:nvCxnSpPr>
          <p:spPr>
            <a:xfrm flipV="1">
              <a:off x="7484655" y="3255012"/>
              <a:ext cx="0" cy="450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72">
              <a:extLst>
                <a:ext uri="{FF2B5EF4-FFF2-40B4-BE49-F238E27FC236}">
                  <a16:creationId xmlns:a16="http://schemas.microsoft.com/office/drawing/2014/main" id="{6BD81B38-2DEF-864A-BC4D-31669A2442F5}"/>
                </a:ext>
              </a:extLst>
            </p:cNvPr>
            <p:cNvSpPr txBox="1"/>
            <p:nvPr/>
          </p:nvSpPr>
          <p:spPr>
            <a:xfrm>
              <a:off x="7038248" y="3598419"/>
              <a:ext cx="257529" cy="42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SG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TextBox 273">
              <a:extLst>
                <a:ext uri="{FF2B5EF4-FFF2-40B4-BE49-F238E27FC236}">
                  <a16:creationId xmlns:a16="http://schemas.microsoft.com/office/drawing/2014/main" id="{46FD8299-2ADC-6D44-A5D5-2D7EC54939BB}"/>
                </a:ext>
              </a:extLst>
            </p:cNvPr>
            <p:cNvSpPr txBox="1"/>
            <p:nvPr/>
          </p:nvSpPr>
          <p:spPr>
            <a:xfrm>
              <a:off x="7250177" y="3150976"/>
              <a:ext cx="257529" cy="42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SG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56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B121C343-F759-4885-8ACE-929A7CEFBB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635182"/>
              </p:ext>
            </p:extLst>
          </p:nvPr>
        </p:nvGraphicFramePr>
        <p:xfrm>
          <a:off x="2211017" y="1558953"/>
          <a:ext cx="5010391" cy="4432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-7406" y="904160"/>
            <a:ext cx="10349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lang="en-SG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manufacturing parameters for the thermal-fluid flow simulation samples</a:t>
            </a:r>
          </a:p>
        </p:txBody>
      </p:sp>
      <p:sp>
        <p:nvSpPr>
          <p:cNvPr id="13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7092" y="6230520"/>
            <a:ext cx="616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SG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geometry features of the isotherms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4683631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Model construction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560761" y="932178"/>
            <a:ext cx="3714478" cy="5760007"/>
            <a:chOff x="8560761" y="932178"/>
            <a:chExt cx="3714478" cy="5760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0656636" y="932178"/>
                  <a:ext cx="9342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36" y="932178"/>
                  <a:ext cx="934230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560761" y="6228084"/>
                  <a:ext cx="3714478" cy="464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0761" y="6228084"/>
                  <a:ext cx="3714478" cy="4641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Down Arrow 9"/>
            <p:cNvSpPr/>
            <p:nvPr/>
          </p:nvSpPr>
          <p:spPr>
            <a:xfrm>
              <a:off x="10877797" y="1396278"/>
              <a:ext cx="451263" cy="4829045"/>
            </a:xfrm>
            <a:prstGeom prst="downArrow">
              <a:avLst>
                <a:gd name="adj1" fmla="val 39473"/>
                <a:gd name="adj2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TextBox 320">
              <a:extLst>
                <a:ext uri="{FF2B5EF4-FFF2-40B4-BE49-F238E27FC236}">
                  <a16:creationId xmlns:a16="http://schemas.microsoft.com/office/drawing/2014/main" id="{3D326AAD-21DA-354E-A141-5D18FEDE5588}"/>
                </a:ext>
              </a:extLst>
            </p:cNvPr>
            <p:cNvSpPr txBox="1"/>
            <p:nvPr/>
          </p:nvSpPr>
          <p:spPr>
            <a:xfrm>
              <a:off x="10233102" y="3019705"/>
              <a:ext cx="1781298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SG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Data-driven algorithms</a:t>
              </a:r>
              <a:endParaRPr lang="en-SG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1809562" y="1277488"/>
            <a:ext cx="6661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(Samples. No.1 ~42, Each case costs about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CPU hours) </a:t>
            </a:r>
            <a:endParaRPr lang="en-SG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320">
            <a:extLst>
              <a:ext uri="{FF2B5EF4-FFF2-40B4-BE49-F238E27FC236}">
                <a16:creationId xmlns:a16="http://schemas.microsoft.com/office/drawing/2014/main" id="{18C30FDC-BC41-427D-B6BF-0BA22E58064F}"/>
              </a:ext>
            </a:extLst>
          </p:cNvPr>
          <p:cNvSpPr txBox="1"/>
          <p:nvPr/>
        </p:nvSpPr>
        <p:spPr>
          <a:xfrm>
            <a:off x="4509605" y="338665"/>
            <a:ext cx="158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Inconel 625) </a:t>
            </a:r>
            <a:endParaRPr lang="en-SG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320">
            <a:extLst>
              <a:ext uri="{FF2B5EF4-FFF2-40B4-BE49-F238E27FC236}">
                <a16:creationId xmlns:a16="http://schemas.microsoft.com/office/drawing/2014/main" id="{43E0B99D-1149-4B5C-AD85-B785293CE08A}"/>
              </a:ext>
            </a:extLst>
          </p:cNvPr>
          <p:cNvSpPr txBox="1"/>
          <p:nvPr/>
        </p:nvSpPr>
        <p:spPr>
          <a:xfrm>
            <a:off x="4048126" y="5784909"/>
            <a:ext cx="1689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(m/s)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320">
            <a:extLst>
              <a:ext uri="{FF2B5EF4-FFF2-40B4-BE49-F238E27FC236}">
                <a16:creationId xmlns:a16="http://schemas.microsoft.com/office/drawing/2014/main" id="{C13B3602-A15E-4D43-8764-5477BF61412C}"/>
              </a:ext>
            </a:extLst>
          </p:cNvPr>
          <p:cNvSpPr txBox="1"/>
          <p:nvPr/>
        </p:nvSpPr>
        <p:spPr>
          <a:xfrm>
            <a:off x="1071773" y="3133646"/>
            <a:ext cx="1309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(W)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34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5">
            <a:extLst>
              <a:ext uri="{FF2B5EF4-FFF2-40B4-BE49-F238E27FC236}">
                <a16:creationId xmlns:a16="http://schemas.microsoft.com/office/drawing/2014/main" id="{424E0B1E-86C5-4455-845D-FB12384B3046}"/>
              </a:ext>
            </a:extLst>
          </p:cNvPr>
          <p:cNvSpPr txBox="1">
            <a:spLocks/>
          </p:cNvSpPr>
          <p:nvPr/>
        </p:nvSpPr>
        <p:spPr>
          <a:xfrm>
            <a:off x="537869" y="165815"/>
            <a:ext cx="4683631" cy="417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Model construction</a:t>
            </a:r>
          </a:p>
        </p:txBody>
      </p:sp>
      <p:sp>
        <p:nvSpPr>
          <p:cNvPr id="87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249406" y="823142"/>
            <a:ext cx="33673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algorithms</a:t>
            </a:r>
            <a:endParaRPr lang="en-SG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249407" y="1273825"/>
            <a:ext cx="389079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SG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process regression (GPR)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9" y="5656750"/>
            <a:ext cx="4005093" cy="637980"/>
          </a:xfrm>
          <a:prstGeom prst="rect">
            <a:avLst/>
          </a:prstGeom>
        </p:spPr>
      </p:pic>
      <p:sp>
        <p:nvSpPr>
          <p:cNvPr id="95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296570" y="5210397"/>
            <a:ext cx="31578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SG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Quadratic regression (QR)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7" y="2712045"/>
            <a:ext cx="4005093" cy="7277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69" y="1886724"/>
            <a:ext cx="2713809" cy="26876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69" y="2263274"/>
            <a:ext cx="2840331" cy="31476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7" y="3571538"/>
            <a:ext cx="5111793" cy="97971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842" y="1968480"/>
            <a:ext cx="6583547" cy="2582776"/>
          </a:xfrm>
          <a:prstGeom prst="rect">
            <a:avLst/>
          </a:prstGeom>
        </p:spPr>
      </p:pic>
      <p:sp>
        <p:nvSpPr>
          <p:cNvPr id="99" name="TextBox 320">
            <a:extLst>
              <a:ext uri="{FF2B5EF4-FFF2-40B4-BE49-F238E27FC236}">
                <a16:creationId xmlns:a16="http://schemas.microsoft.com/office/drawing/2014/main" id="{3D326AAD-21DA-354E-A141-5D18FEDE5588}"/>
              </a:ext>
            </a:extLst>
          </p:cNvPr>
          <p:cNvSpPr txBox="1"/>
          <p:nvPr/>
        </p:nvSpPr>
        <p:spPr>
          <a:xfrm>
            <a:off x="5498842" y="1568370"/>
            <a:ext cx="401543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 neuronal network</a:t>
            </a:r>
            <a:endParaRPr lang="en-SG" sz="2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842" y="4664935"/>
            <a:ext cx="6574911" cy="121443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49405" y="1193595"/>
            <a:ext cx="3830453" cy="55911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/>
          <p:cNvSpPr/>
          <p:nvPr/>
        </p:nvSpPr>
        <p:spPr>
          <a:xfrm>
            <a:off x="249406" y="5167366"/>
            <a:ext cx="3014492" cy="55911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/>
          <p:cNvSpPr/>
          <p:nvPr/>
        </p:nvSpPr>
        <p:spPr>
          <a:xfrm>
            <a:off x="5500748" y="6154670"/>
            <a:ext cx="5390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regression (SVR), </a:t>
            </a:r>
            <a:r>
              <a:rPr lang="en-SG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(LR)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76600" y="778096"/>
            <a:ext cx="2927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main factors: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predicting speed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12308</TotalTime>
  <Words>1506</Words>
  <Application>Microsoft Office PowerPoint</Application>
  <PresentationFormat>Widescreen</PresentationFormat>
  <Paragraphs>381</Paragraphs>
  <Slides>21</Slides>
  <Notes>12</Notes>
  <HiddenSlides>0</HiddenSlides>
  <MMClips>4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Courier New</vt:lpstr>
      <vt:lpstr>Times</vt:lpstr>
      <vt:lpstr>Times New Roman</vt:lpstr>
      <vt:lpstr>Office Theme</vt:lpstr>
      <vt:lpstr>Graph</vt:lpstr>
      <vt:lpstr>Data-driven prognostic model for temperature field in additive manufacturing based on the high-fidelity thermal-fluid flow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Fan</dc:creator>
  <cp:lastModifiedBy>Chen Fan</cp:lastModifiedBy>
  <cp:revision>148</cp:revision>
  <dcterms:created xsi:type="dcterms:W3CDTF">2021-09-03T05:38:47Z</dcterms:created>
  <dcterms:modified xsi:type="dcterms:W3CDTF">2022-07-19T13:00:31Z</dcterms:modified>
</cp:coreProperties>
</file>